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4"/>
  </p:notesMasterIdLst>
  <p:sldIdLst>
    <p:sldId id="257" r:id="rId3"/>
    <p:sldId id="301" r:id="rId4"/>
    <p:sldId id="261" r:id="rId5"/>
    <p:sldId id="286" r:id="rId6"/>
    <p:sldId id="272" r:id="rId7"/>
    <p:sldId id="300" r:id="rId8"/>
    <p:sldId id="288" r:id="rId9"/>
    <p:sldId id="299" r:id="rId10"/>
    <p:sldId id="302" r:id="rId11"/>
    <p:sldId id="296" r:id="rId12"/>
    <p:sldId id="273" r:id="rId13"/>
    <p:sldId id="275" r:id="rId14"/>
    <p:sldId id="290" r:id="rId15"/>
    <p:sldId id="291" r:id="rId16"/>
    <p:sldId id="289" r:id="rId17"/>
    <p:sldId id="298" r:id="rId18"/>
    <p:sldId id="303" r:id="rId19"/>
    <p:sldId id="292" r:id="rId20"/>
    <p:sldId id="297" r:id="rId21"/>
    <p:sldId id="294" r:id="rId22"/>
    <p:sldId id="277" r:id="rId2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86748" autoAdjust="0"/>
  </p:normalViewPr>
  <p:slideViewPr>
    <p:cSldViewPr>
      <p:cViewPr varScale="1">
        <p:scale>
          <a:sx n="91" d="100"/>
          <a:sy n="91" d="100"/>
        </p:scale>
        <p:origin x="-418"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1E06666-215B-445E-A0D3-145DEF4ACBFB}" type="datetimeFigureOut">
              <a:rPr lang="en-US" smtClean="0"/>
              <a:t>8/14/2017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D128712-0853-4E4B-99E0-84F0AD1CC398}" type="slidenum">
              <a:rPr lang="en-US" smtClean="0"/>
              <a:t>‹#›</a:t>
            </a:fld>
            <a:endParaRPr lang="en-US"/>
          </a:p>
        </p:txBody>
      </p:sp>
    </p:spTree>
    <p:extLst>
      <p:ext uri="{BB962C8B-B14F-4D97-AF65-F5344CB8AC3E}">
        <p14:creationId xmlns:p14="http://schemas.microsoft.com/office/powerpoint/2010/main" val="3511083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pitchFamily="1" charset="-128"/>
              </a:defRPr>
            </a:lvl1pPr>
            <a:lvl2pPr marL="757066" indent="-291179" eaLnBrk="0" hangingPunct="0">
              <a:defRPr sz="2400">
                <a:solidFill>
                  <a:schemeClr val="tx1"/>
                </a:solidFill>
                <a:latin typeface="Arial" charset="0"/>
                <a:ea typeface="ヒラギノ角ゴ Pro W3" pitchFamily="1" charset="-128"/>
              </a:defRPr>
            </a:lvl2pPr>
            <a:lvl3pPr marL="1164717" indent="-232943" eaLnBrk="0" hangingPunct="0">
              <a:defRPr sz="2400">
                <a:solidFill>
                  <a:schemeClr val="tx1"/>
                </a:solidFill>
                <a:latin typeface="Arial" charset="0"/>
                <a:ea typeface="ヒラギノ角ゴ Pro W3" pitchFamily="1" charset="-128"/>
              </a:defRPr>
            </a:lvl3pPr>
            <a:lvl4pPr marL="1630604" indent="-232943" eaLnBrk="0" hangingPunct="0">
              <a:defRPr sz="2400">
                <a:solidFill>
                  <a:schemeClr val="tx1"/>
                </a:solidFill>
                <a:latin typeface="Arial" charset="0"/>
                <a:ea typeface="ヒラギノ角ゴ Pro W3" pitchFamily="1" charset="-128"/>
              </a:defRPr>
            </a:lvl4pPr>
            <a:lvl5pPr marL="2096491" indent="-232943" eaLnBrk="0" hangingPunct="0">
              <a:defRPr sz="2400">
                <a:solidFill>
                  <a:schemeClr val="tx1"/>
                </a:solidFill>
                <a:latin typeface="Arial" charset="0"/>
                <a:ea typeface="ヒラギノ角ゴ Pro W3" pitchFamily="1" charset="-128"/>
              </a:defRPr>
            </a:lvl5pPr>
            <a:lvl6pPr marL="2562377" indent="-232943" eaLnBrk="0" fontAlgn="base" hangingPunct="0">
              <a:spcBef>
                <a:spcPct val="20000"/>
              </a:spcBef>
              <a:spcAft>
                <a:spcPct val="0"/>
              </a:spcAft>
              <a:defRPr sz="2400">
                <a:solidFill>
                  <a:schemeClr val="tx1"/>
                </a:solidFill>
                <a:latin typeface="Arial" charset="0"/>
                <a:ea typeface="ヒラギノ角ゴ Pro W3" pitchFamily="1" charset="-128"/>
              </a:defRPr>
            </a:lvl6pPr>
            <a:lvl7pPr marL="3028264" indent="-232943" eaLnBrk="0" fontAlgn="base" hangingPunct="0">
              <a:spcBef>
                <a:spcPct val="20000"/>
              </a:spcBef>
              <a:spcAft>
                <a:spcPct val="0"/>
              </a:spcAft>
              <a:defRPr sz="2400">
                <a:solidFill>
                  <a:schemeClr val="tx1"/>
                </a:solidFill>
                <a:latin typeface="Arial" charset="0"/>
                <a:ea typeface="ヒラギノ角ゴ Pro W3" pitchFamily="1" charset="-128"/>
              </a:defRPr>
            </a:lvl7pPr>
            <a:lvl8pPr marL="3494151" indent="-232943" eaLnBrk="0" fontAlgn="base" hangingPunct="0">
              <a:spcBef>
                <a:spcPct val="20000"/>
              </a:spcBef>
              <a:spcAft>
                <a:spcPct val="0"/>
              </a:spcAft>
              <a:defRPr sz="2400">
                <a:solidFill>
                  <a:schemeClr val="tx1"/>
                </a:solidFill>
                <a:latin typeface="Arial" charset="0"/>
                <a:ea typeface="ヒラギノ角ゴ Pro W3" pitchFamily="1" charset="-128"/>
              </a:defRPr>
            </a:lvl8pPr>
            <a:lvl9pPr marL="3960038" indent="-232943" eaLnBrk="0" fontAlgn="base" hangingPunct="0">
              <a:spcBef>
                <a:spcPct val="20000"/>
              </a:spcBef>
              <a:spcAft>
                <a:spcPct val="0"/>
              </a:spcAft>
              <a:defRPr sz="2400">
                <a:solidFill>
                  <a:schemeClr val="tx1"/>
                </a:solidFill>
                <a:latin typeface="Arial" charset="0"/>
                <a:ea typeface="ヒラギノ角ゴ Pro W3" pitchFamily="1" charset="-128"/>
              </a:defRPr>
            </a:lvl9pPr>
          </a:lstStyle>
          <a:p>
            <a:fld id="{720CF810-6F14-4B29-99C6-E64731CA8249}" type="slidenum">
              <a:rPr lang="en-US" altLang="en-US" sz="1200">
                <a:solidFill>
                  <a:prstClr val="black"/>
                </a:solidFill>
              </a:rPr>
              <a:pPr/>
              <a:t>1</a:t>
            </a:fld>
            <a:endParaRPr lang="en-US" altLang="en-US" sz="1200">
              <a:solidFill>
                <a:prstClr val="black"/>
              </a:solidFill>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smtClean="0"/>
              <a:t>Trnka</a:t>
            </a:r>
            <a:r>
              <a:rPr lang="en-US" altLang="en-US" dirty="0" smtClean="0"/>
              <a:t> et al. 2006 describes LBSP and sources in southeast Florida, but focuses on corals.  My work included LBSP affects on all EFH in southeast Florida.</a:t>
            </a: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pitchFamily="1" charset="-128"/>
              </a:defRPr>
            </a:lvl1pPr>
            <a:lvl2pPr marL="757066" indent="-291179" eaLnBrk="0" hangingPunct="0">
              <a:defRPr sz="2400">
                <a:solidFill>
                  <a:schemeClr val="tx1"/>
                </a:solidFill>
                <a:latin typeface="Arial" charset="0"/>
                <a:ea typeface="ヒラギノ角ゴ Pro W3" pitchFamily="1" charset="-128"/>
              </a:defRPr>
            </a:lvl2pPr>
            <a:lvl3pPr marL="1164717" indent="-232943" eaLnBrk="0" hangingPunct="0">
              <a:defRPr sz="2400">
                <a:solidFill>
                  <a:schemeClr val="tx1"/>
                </a:solidFill>
                <a:latin typeface="Arial" charset="0"/>
                <a:ea typeface="ヒラギノ角ゴ Pro W3" pitchFamily="1" charset="-128"/>
              </a:defRPr>
            </a:lvl3pPr>
            <a:lvl4pPr marL="1630604" indent="-232943" eaLnBrk="0" hangingPunct="0">
              <a:defRPr sz="2400">
                <a:solidFill>
                  <a:schemeClr val="tx1"/>
                </a:solidFill>
                <a:latin typeface="Arial" charset="0"/>
                <a:ea typeface="ヒラギノ角ゴ Pro W3" pitchFamily="1" charset="-128"/>
              </a:defRPr>
            </a:lvl4pPr>
            <a:lvl5pPr marL="2096491" indent="-232943" eaLnBrk="0" hangingPunct="0">
              <a:defRPr sz="2400">
                <a:solidFill>
                  <a:schemeClr val="tx1"/>
                </a:solidFill>
                <a:latin typeface="Arial" charset="0"/>
                <a:ea typeface="ヒラギノ角ゴ Pro W3" pitchFamily="1" charset="-128"/>
              </a:defRPr>
            </a:lvl5pPr>
            <a:lvl6pPr marL="2562377" indent="-232943" eaLnBrk="0" fontAlgn="base" hangingPunct="0">
              <a:spcBef>
                <a:spcPct val="20000"/>
              </a:spcBef>
              <a:spcAft>
                <a:spcPct val="0"/>
              </a:spcAft>
              <a:defRPr sz="2400">
                <a:solidFill>
                  <a:schemeClr val="tx1"/>
                </a:solidFill>
                <a:latin typeface="Arial" charset="0"/>
                <a:ea typeface="ヒラギノ角ゴ Pro W3" pitchFamily="1" charset="-128"/>
              </a:defRPr>
            </a:lvl6pPr>
            <a:lvl7pPr marL="3028264" indent="-232943" eaLnBrk="0" fontAlgn="base" hangingPunct="0">
              <a:spcBef>
                <a:spcPct val="20000"/>
              </a:spcBef>
              <a:spcAft>
                <a:spcPct val="0"/>
              </a:spcAft>
              <a:defRPr sz="2400">
                <a:solidFill>
                  <a:schemeClr val="tx1"/>
                </a:solidFill>
                <a:latin typeface="Arial" charset="0"/>
                <a:ea typeface="ヒラギノ角ゴ Pro W3" pitchFamily="1" charset="-128"/>
              </a:defRPr>
            </a:lvl7pPr>
            <a:lvl8pPr marL="3494151" indent="-232943" eaLnBrk="0" fontAlgn="base" hangingPunct="0">
              <a:spcBef>
                <a:spcPct val="20000"/>
              </a:spcBef>
              <a:spcAft>
                <a:spcPct val="0"/>
              </a:spcAft>
              <a:defRPr sz="2400">
                <a:solidFill>
                  <a:schemeClr val="tx1"/>
                </a:solidFill>
                <a:latin typeface="Arial" charset="0"/>
                <a:ea typeface="ヒラギノ角ゴ Pro W3" pitchFamily="1" charset="-128"/>
              </a:defRPr>
            </a:lvl8pPr>
            <a:lvl9pPr marL="3960038" indent="-232943" eaLnBrk="0" fontAlgn="base" hangingPunct="0">
              <a:spcBef>
                <a:spcPct val="20000"/>
              </a:spcBef>
              <a:spcAft>
                <a:spcPct val="0"/>
              </a:spcAft>
              <a:defRPr sz="2400">
                <a:solidFill>
                  <a:schemeClr val="tx1"/>
                </a:solidFill>
                <a:latin typeface="Arial" charset="0"/>
                <a:ea typeface="ヒラギノ角ゴ Pro W3" pitchFamily="1" charset="-128"/>
              </a:defRPr>
            </a:lvl9pPr>
          </a:lstStyle>
          <a:p>
            <a:fld id="{D77CF2A2-CFE8-46A8-9E3A-072B3984F6AA}" type="slidenum">
              <a:rPr lang="en-US" altLang="en-US" sz="1200">
                <a:solidFill>
                  <a:prstClr val="black"/>
                </a:solidFill>
              </a:rPr>
              <a:pPr/>
              <a:t>3</a:t>
            </a:fld>
            <a:endParaRPr lang="en-US" altLang="en-US" sz="120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ヒラギノ角ゴ Pro W3" pitchFamily="1" charset="-128"/>
              </a:defRPr>
            </a:lvl1pPr>
            <a:lvl2pPr marL="757066" indent="-291179" eaLnBrk="0" hangingPunct="0">
              <a:spcBef>
                <a:spcPct val="30000"/>
              </a:spcBef>
              <a:defRPr sz="1200">
                <a:solidFill>
                  <a:schemeClr val="tx1"/>
                </a:solidFill>
                <a:latin typeface="Arial" charset="0"/>
                <a:ea typeface="ヒラギノ角ゴ Pro W3" pitchFamily="1" charset="-128"/>
              </a:defRPr>
            </a:lvl2pPr>
            <a:lvl3pPr marL="1164717" indent="-232943" eaLnBrk="0" hangingPunct="0">
              <a:spcBef>
                <a:spcPct val="30000"/>
              </a:spcBef>
              <a:defRPr sz="1200">
                <a:solidFill>
                  <a:schemeClr val="tx1"/>
                </a:solidFill>
                <a:latin typeface="Arial" charset="0"/>
                <a:ea typeface="ヒラギノ角ゴ Pro W3" pitchFamily="1" charset="-128"/>
              </a:defRPr>
            </a:lvl3pPr>
            <a:lvl4pPr marL="1630604" indent="-232943" eaLnBrk="0" hangingPunct="0">
              <a:spcBef>
                <a:spcPct val="30000"/>
              </a:spcBef>
              <a:defRPr sz="1200">
                <a:solidFill>
                  <a:schemeClr val="tx1"/>
                </a:solidFill>
                <a:latin typeface="Arial" charset="0"/>
                <a:ea typeface="ヒラギノ角ゴ Pro W3" pitchFamily="1" charset="-128"/>
              </a:defRPr>
            </a:lvl4pPr>
            <a:lvl5pPr marL="2096491" indent="-232943" eaLnBrk="0" hangingPunct="0">
              <a:spcBef>
                <a:spcPct val="30000"/>
              </a:spcBef>
              <a:defRPr sz="1200">
                <a:solidFill>
                  <a:schemeClr val="tx1"/>
                </a:solidFill>
                <a:latin typeface="Arial" charset="0"/>
                <a:ea typeface="ヒラギノ角ゴ Pro W3" pitchFamily="1" charset="-128"/>
              </a:defRPr>
            </a:lvl5pPr>
            <a:lvl6pPr marL="2562377" indent="-232943" eaLnBrk="0" fontAlgn="base" hangingPunct="0">
              <a:spcBef>
                <a:spcPct val="30000"/>
              </a:spcBef>
              <a:spcAft>
                <a:spcPct val="0"/>
              </a:spcAft>
              <a:defRPr sz="1200">
                <a:solidFill>
                  <a:schemeClr val="tx1"/>
                </a:solidFill>
                <a:latin typeface="Arial" charset="0"/>
                <a:ea typeface="ヒラギノ角ゴ Pro W3" pitchFamily="1" charset="-128"/>
              </a:defRPr>
            </a:lvl6pPr>
            <a:lvl7pPr marL="3028264" indent="-232943" eaLnBrk="0" fontAlgn="base" hangingPunct="0">
              <a:spcBef>
                <a:spcPct val="30000"/>
              </a:spcBef>
              <a:spcAft>
                <a:spcPct val="0"/>
              </a:spcAft>
              <a:defRPr sz="1200">
                <a:solidFill>
                  <a:schemeClr val="tx1"/>
                </a:solidFill>
                <a:latin typeface="Arial" charset="0"/>
                <a:ea typeface="ヒラギノ角ゴ Pro W3" pitchFamily="1" charset="-128"/>
              </a:defRPr>
            </a:lvl7pPr>
            <a:lvl8pPr marL="3494151" indent="-232943" eaLnBrk="0" fontAlgn="base" hangingPunct="0">
              <a:spcBef>
                <a:spcPct val="30000"/>
              </a:spcBef>
              <a:spcAft>
                <a:spcPct val="0"/>
              </a:spcAft>
              <a:defRPr sz="1200">
                <a:solidFill>
                  <a:schemeClr val="tx1"/>
                </a:solidFill>
                <a:latin typeface="Arial" charset="0"/>
                <a:ea typeface="ヒラギノ角ゴ Pro W3" pitchFamily="1" charset="-128"/>
              </a:defRPr>
            </a:lvl8pPr>
            <a:lvl9pPr marL="3960038" indent="-232943" eaLnBrk="0" fontAlgn="base" hangingPunct="0">
              <a:spcBef>
                <a:spcPct val="30000"/>
              </a:spcBef>
              <a:spcAft>
                <a:spcPct val="0"/>
              </a:spcAft>
              <a:defRPr sz="1200">
                <a:solidFill>
                  <a:schemeClr val="tx1"/>
                </a:solidFill>
                <a:latin typeface="Arial" charset="0"/>
                <a:ea typeface="ヒラギノ角ゴ Pro W3" pitchFamily="1" charset="-128"/>
              </a:defRPr>
            </a:lvl9pPr>
          </a:lstStyle>
          <a:p>
            <a:pPr>
              <a:spcBef>
                <a:spcPct val="0"/>
              </a:spcBef>
            </a:pPr>
            <a:fld id="{6667F7B3-8950-432D-8309-1E38DC3541D1}" type="slidenum">
              <a:rPr lang="en-US" altLang="en-US" smtClean="0"/>
              <a:pPr>
                <a:spcBef>
                  <a:spcPct val="0"/>
                </a:spcBef>
              </a:pPr>
              <a:t>4</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The C-51 basin receives </a:t>
            </a:r>
            <a:r>
              <a:rPr lang="en-US" altLang="en-US" dirty="0" err="1" smtClean="0"/>
              <a:t>stormwater</a:t>
            </a:r>
            <a:r>
              <a:rPr lang="en-US" altLang="en-US" dirty="0" smtClean="0"/>
              <a:t> inputs from agricultural areas to the west and urban areas to the north and south. These waters are routed through West Palm Beach and outfall to central Lake Worth Lagoon.</a:t>
            </a:r>
          </a:p>
          <a:p>
            <a:endParaRPr lang="en-US" altLang="en-US" dirty="0" smtClean="0"/>
          </a:p>
          <a:p>
            <a:r>
              <a:rPr lang="en-US" altLang="en-US" dirty="0" smtClean="0"/>
              <a:t>The C-51 Outfall is almost 9 miles from Lake Worth Inlet to the north and almost 7 miles from Boynton Inlet to the south. </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pitchFamily="1" charset="-128"/>
              </a:defRPr>
            </a:lvl1pPr>
            <a:lvl2pPr marL="757066" indent="-291179" eaLnBrk="0" hangingPunct="0">
              <a:defRPr sz="2400">
                <a:solidFill>
                  <a:schemeClr val="tx1"/>
                </a:solidFill>
                <a:latin typeface="Arial" charset="0"/>
                <a:ea typeface="ヒラギノ角ゴ Pro W3" pitchFamily="1" charset="-128"/>
              </a:defRPr>
            </a:lvl2pPr>
            <a:lvl3pPr marL="1164717" indent="-232943" eaLnBrk="0" hangingPunct="0">
              <a:defRPr sz="2400">
                <a:solidFill>
                  <a:schemeClr val="tx1"/>
                </a:solidFill>
                <a:latin typeface="Arial" charset="0"/>
                <a:ea typeface="ヒラギノ角ゴ Pro W3" pitchFamily="1" charset="-128"/>
              </a:defRPr>
            </a:lvl3pPr>
            <a:lvl4pPr marL="1630604" indent="-232943" eaLnBrk="0" hangingPunct="0">
              <a:defRPr sz="2400">
                <a:solidFill>
                  <a:schemeClr val="tx1"/>
                </a:solidFill>
                <a:latin typeface="Arial" charset="0"/>
                <a:ea typeface="ヒラギノ角ゴ Pro W3" pitchFamily="1" charset="-128"/>
              </a:defRPr>
            </a:lvl4pPr>
            <a:lvl5pPr marL="2096491" indent="-232943" eaLnBrk="0" hangingPunct="0">
              <a:defRPr sz="2400">
                <a:solidFill>
                  <a:schemeClr val="tx1"/>
                </a:solidFill>
                <a:latin typeface="Arial" charset="0"/>
                <a:ea typeface="ヒラギノ角ゴ Pro W3" pitchFamily="1" charset="-128"/>
              </a:defRPr>
            </a:lvl5pPr>
            <a:lvl6pPr marL="2562377" indent="-232943" eaLnBrk="0" fontAlgn="base" hangingPunct="0">
              <a:spcBef>
                <a:spcPct val="20000"/>
              </a:spcBef>
              <a:spcAft>
                <a:spcPct val="0"/>
              </a:spcAft>
              <a:defRPr sz="2400">
                <a:solidFill>
                  <a:schemeClr val="tx1"/>
                </a:solidFill>
                <a:latin typeface="Arial" charset="0"/>
                <a:ea typeface="ヒラギノ角ゴ Pro W3" pitchFamily="1" charset="-128"/>
              </a:defRPr>
            </a:lvl6pPr>
            <a:lvl7pPr marL="3028264" indent="-232943" eaLnBrk="0" fontAlgn="base" hangingPunct="0">
              <a:spcBef>
                <a:spcPct val="20000"/>
              </a:spcBef>
              <a:spcAft>
                <a:spcPct val="0"/>
              </a:spcAft>
              <a:defRPr sz="2400">
                <a:solidFill>
                  <a:schemeClr val="tx1"/>
                </a:solidFill>
                <a:latin typeface="Arial" charset="0"/>
                <a:ea typeface="ヒラギノ角ゴ Pro W3" pitchFamily="1" charset="-128"/>
              </a:defRPr>
            </a:lvl7pPr>
            <a:lvl8pPr marL="3494151" indent="-232943" eaLnBrk="0" fontAlgn="base" hangingPunct="0">
              <a:spcBef>
                <a:spcPct val="20000"/>
              </a:spcBef>
              <a:spcAft>
                <a:spcPct val="0"/>
              </a:spcAft>
              <a:defRPr sz="2400">
                <a:solidFill>
                  <a:schemeClr val="tx1"/>
                </a:solidFill>
                <a:latin typeface="Arial" charset="0"/>
                <a:ea typeface="ヒラギノ角ゴ Pro W3" pitchFamily="1" charset="-128"/>
              </a:defRPr>
            </a:lvl8pPr>
            <a:lvl9pPr marL="3960038" indent="-232943" eaLnBrk="0" fontAlgn="base" hangingPunct="0">
              <a:spcBef>
                <a:spcPct val="20000"/>
              </a:spcBef>
              <a:spcAft>
                <a:spcPct val="0"/>
              </a:spcAft>
              <a:defRPr sz="2400">
                <a:solidFill>
                  <a:schemeClr val="tx1"/>
                </a:solidFill>
                <a:latin typeface="Arial" charset="0"/>
                <a:ea typeface="ヒラギノ角ゴ Pro W3" pitchFamily="1" charset="-128"/>
              </a:defRPr>
            </a:lvl9pPr>
          </a:lstStyle>
          <a:p>
            <a:fld id="{146325FE-37C0-4780-BD57-913A8E7A6A4B}" type="slidenum">
              <a:rPr lang="en-US" altLang="en-US" sz="1200"/>
              <a:pPr/>
              <a:t>5</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ヒラギノ角ゴ Pro W3" pitchFamily="1" charset="-128"/>
              </a:defRPr>
            </a:lvl1pPr>
            <a:lvl2pPr marL="757066" indent="-291179" eaLnBrk="0" hangingPunct="0">
              <a:spcBef>
                <a:spcPct val="30000"/>
              </a:spcBef>
              <a:defRPr sz="1200">
                <a:solidFill>
                  <a:schemeClr val="tx1"/>
                </a:solidFill>
                <a:latin typeface="Arial" charset="0"/>
                <a:ea typeface="ヒラギノ角ゴ Pro W3" pitchFamily="1" charset="-128"/>
              </a:defRPr>
            </a:lvl2pPr>
            <a:lvl3pPr marL="1164717" indent="-232943" eaLnBrk="0" hangingPunct="0">
              <a:spcBef>
                <a:spcPct val="30000"/>
              </a:spcBef>
              <a:defRPr sz="1200">
                <a:solidFill>
                  <a:schemeClr val="tx1"/>
                </a:solidFill>
                <a:latin typeface="Arial" charset="0"/>
                <a:ea typeface="ヒラギノ角ゴ Pro W3" pitchFamily="1" charset="-128"/>
              </a:defRPr>
            </a:lvl3pPr>
            <a:lvl4pPr marL="1630604" indent="-232943" eaLnBrk="0" hangingPunct="0">
              <a:spcBef>
                <a:spcPct val="30000"/>
              </a:spcBef>
              <a:defRPr sz="1200">
                <a:solidFill>
                  <a:schemeClr val="tx1"/>
                </a:solidFill>
                <a:latin typeface="Arial" charset="0"/>
                <a:ea typeface="ヒラギノ角ゴ Pro W3" pitchFamily="1" charset="-128"/>
              </a:defRPr>
            </a:lvl4pPr>
            <a:lvl5pPr marL="2096491" indent="-232943" eaLnBrk="0" hangingPunct="0">
              <a:spcBef>
                <a:spcPct val="30000"/>
              </a:spcBef>
              <a:defRPr sz="1200">
                <a:solidFill>
                  <a:schemeClr val="tx1"/>
                </a:solidFill>
                <a:latin typeface="Arial" charset="0"/>
                <a:ea typeface="ヒラギノ角ゴ Pro W3" pitchFamily="1" charset="-128"/>
              </a:defRPr>
            </a:lvl5pPr>
            <a:lvl6pPr marL="2562377" indent="-232943" eaLnBrk="0" fontAlgn="base" hangingPunct="0">
              <a:spcBef>
                <a:spcPct val="30000"/>
              </a:spcBef>
              <a:spcAft>
                <a:spcPct val="0"/>
              </a:spcAft>
              <a:defRPr sz="1200">
                <a:solidFill>
                  <a:schemeClr val="tx1"/>
                </a:solidFill>
                <a:latin typeface="Arial" charset="0"/>
                <a:ea typeface="ヒラギノ角ゴ Pro W3" pitchFamily="1" charset="-128"/>
              </a:defRPr>
            </a:lvl6pPr>
            <a:lvl7pPr marL="3028264" indent="-232943" eaLnBrk="0" fontAlgn="base" hangingPunct="0">
              <a:spcBef>
                <a:spcPct val="30000"/>
              </a:spcBef>
              <a:spcAft>
                <a:spcPct val="0"/>
              </a:spcAft>
              <a:defRPr sz="1200">
                <a:solidFill>
                  <a:schemeClr val="tx1"/>
                </a:solidFill>
                <a:latin typeface="Arial" charset="0"/>
                <a:ea typeface="ヒラギノ角ゴ Pro W3" pitchFamily="1" charset="-128"/>
              </a:defRPr>
            </a:lvl7pPr>
            <a:lvl8pPr marL="3494151" indent="-232943" eaLnBrk="0" fontAlgn="base" hangingPunct="0">
              <a:spcBef>
                <a:spcPct val="30000"/>
              </a:spcBef>
              <a:spcAft>
                <a:spcPct val="0"/>
              </a:spcAft>
              <a:defRPr sz="1200">
                <a:solidFill>
                  <a:schemeClr val="tx1"/>
                </a:solidFill>
                <a:latin typeface="Arial" charset="0"/>
                <a:ea typeface="ヒラギノ角ゴ Pro W3" pitchFamily="1" charset="-128"/>
              </a:defRPr>
            </a:lvl8pPr>
            <a:lvl9pPr marL="3960038" indent="-232943" eaLnBrk="0" fontAlgn="base" hangingPunct="0">
              <a:spcBef>
                <a:spcPct val="30000"/>
              </a:spcBef>
              <a:spcAft>
                <a:spcPct val="0"/>
              </a:spcAft>
              <a:defRPr sz="1200">
                <a:solidFill>
                  <a:schemeClr val="tx1"/>
                </a:solidFill>
                <a:latin typeface="Arial" charset="0"/>
                <a:ea typeface="ヒラギノ角ゴ Pro W3" pitchFamily="1" charset="-128"/>
              </a:defRPr>
            </a:lvl9pPr>
          </a:lstStyle>
          <a:p>
            <a:pPr>
              <a:spcBef>
                <a:spcPct val="0"/>
              </a:spcBef>
            </a:pPr>
            <a:fld id="{0795A3BF-CC72-4DBE-A886-682A626EB5AC}" type="slidenum">
              <a:rPr lang="en-US" altLang="en-US" smtClean="0"/>
              <a:pPr>
                <a:spcBef>
                  <a:spcPct val="0"/>
                </a:spcBef>
              </a:pPr>
              <a:t>6</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What we observe in the </a:t>
            </a:r>
            <a:r>
              <a:rPr lang="en-US" altLang="en-US" dirty="0" err="1" smtClean="0"/>
              <a:t>intracoastal</a:t>
            </a:r>
            <a:r>
              <a:rPr lang="en-US" altLang="en-US" dirty="0" smtClean="0"/>
              <a:t> waterway is generally a tidal and wind driven system of exchange with the nearshore coastal ocean.  Strong winds from the south or north can change the direction of flow within the estuaries and Intracoastal Waterway.  Strong winds from the east can “stuff” clean ocean water into the estuaries on the rising tide.    </a:t>
            </a:r>
          </a:p>
          <a:p>
            <a:endParaRPr lang="en-US" altLang="en-US" dirty="0" smtClean="0"/>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ヒラギノ角ゴ Pro W3" pitchFamily="1" charset="-128"/>
              </a:defRPr>
            </a:lvl1pPr>
            <a:lvl2pPr marL="757066" indent="-291179" eaLnBrk="0" hangingPunct="0">
              <a:spcBef>
                <a:spcPct val="30000"/>
              </a:spcBef>
              <a:defRPr sz="1200">
                <a:solidFill>
                  <a:schemeClr val="tx1"/>
                </a:solidFill>
                <a:latin typeface="Arial" charset="0"/>
                <a:ea typeface="ヒラギノ角ゴ Pro W3" pitchFamily="1" charset="-128"/>
              </a:defRPr>
            </a:lvl2pPr>
            <a:lvl3pPr marL="1164717" indent="-232943" eaLnBrk="0" hangingPunct="0">
              <a:spcBef>
                <a:spcPct val="30000"/>
              </a:spcBef>
              <a:defRPr sz="1200">
                <a:solidFill>
                  <a:schemeClr val="tx1"/>
                </a:solidFill>
                <a:latin typeface="Arial" charset="0"/>
                <a:ea typeface="ヒラギノ角ゴ Pro W3" pitchFamily="1" charset="-128"/>
              </a:defRPr>
            </a:lvl3pPr>
            <a:lvl4pPr marL="1630604" indent="-232943" eaLnBrk="0" hangingPunct="0">
              <a:spcBef>
                <a:spcPct val="30000"/>
              </a:spcBef>
              <a:defRPr sz="1200">
                <a:solidFill>
                  <a:schemeClr val="tx1"/>
                </a:solidFill>
                <a:latin typeface="Arial" charset="0"/>
                <a:ea typeface="ヒラギノ角ゴ Pro W3" pitchFamily="1" charset="-128"/>
              </a:defRPr>
            </a:lvl4pPr>
            <a:lvl5pPr marL="2096491" indent="-232943" eaLnBrk="0" hangingPunct="0">
              <a:spcBef>
                <a:spcPct val="30000"/>
              </a:spcBef>
              <a:defRPr sz="1200">
                <a:solidFill>
                  <a:schemeClr val="tx1"/>
                </a:solidFill>
                <a:latin typeface="Arial" charset="0"/>
                <a:ea typeface="ヒラギノ角ゴ Pro W3" pitchFamily="1" charset="-128"/>
              </a:defRPr>
            </a:lvl5pPr>
            <a:lvl6pPr marL="2562377" indent="-232943" eaLnBrk="0" fontAlgn="base" hangingPunct="0">
              <a:spcBef>
                <a:spcPct val="30000"/>
              </a:spcBef>
              <a:spcAft>
                <a:spcPct val="0"/>
              </a:spcAft>
              <a:defRPr sz="1200">
                <a:solidFill>
                  <a:schemeClr val="tx1"/>
                </a:solidFill>
                <a:latin typeface="Arial" charset="0"/>
                <a:ea typeface="ヒラギノ角ゴ Pro W3" pitchFamily="1" charset="-128"/>
              </a:defRPr>
            </a:lvl6pPr>
            <a:lvl7pPr marL="3028264" indent="-232943" eaLnBrk="0" fontAlgn="base" hangingPunct="0">
              <a:spcBef>
                <a:spcPct val="30000"/>
              </a:spcBef>
              <a:spcAft>
                <a:spcPct val="0"/>
              </a:spcAft>
              <a:defRPr sz="1200">
                <a:solidFill>
                  <a:schemeClr val="tx1"/>
                </a:solidFill>
                <a:latin typeface="Arial" charset="0"/>
                <a:ea typeface="ヒラギノ角ゴ Pro W3" pitchFamily="1" charset="-128"/>
              </a:defRPr>
            </a:lvl7pPr>
            <a:lvl8pPr marL="3494151" indent="-232943" eaLnBrk="0" fontAlgn="base" hangingPunct="0">
              <a:spcBef>
                <a:spcPct val="30000"/>
              </a:spcBef>
              <a:spcAft>
                <a:spcPct val="0"/>
              </a:spcAft>
              <a:defRPr sz="1200">
                <a:solidFill>
                  <a:schemeClr val="tx1"/>
                </a:solidFill>
                <a:latin typeface="Arial" charset="0"/>
                <a:ea typeface="ヒラギノ角ゴ Pro W3" pitchFamily="1" charset="-128"/>
              </a:defRPr>
            </a:lvl8pPr>
            <a:lvl9pPr marL="3960038" indent="-232943" eaLnBrk="0" fontAlgn="base" hangingPunct="0">
              <a:spcBef>
                <a:spcPct val="30000"/>
              </a:spcBef>
              <a:spcAft>
                <a:spcPct val="0"/>
              </a:spcAft>
              <a:defRPr sz="1200">
                <a:solidFill>
                  <a:schemeClr val="tx1"/>
                </a:solidFill>
                <a:latin typeface="Arial" charset="0"/>
                <a:ea typeface="ヒラギノ角ゴ Pro W3" pitchFamily="1" charset="-128"/>
              </a:defRPr>
            </a:lvl9pPr>
          </a:lstStyle>
          <a:p>
            <a:pPr>
              <a:spcBef>
                <a:spcPct val="0"/>
              </a:spcBef>
            </a:pPr>
            <a:fld id="{D87FD62A-7C4D-4A1C-88CF-345FCAA64104}" type="slidenum">
              <a:rPr lang="en-US" altLang="en-US" smtClean="0"/>
              <a:pPr>
                <a:spcBef>
                  <a:spcPct val="0"/>
                </a:spcBef>
              </a:pPr>
              <a:t>9</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128712-0853-4E4B-99E0-84F0AD1CC398}" type="slidenum">
              <a:rPr lang="en-US" smtClean="0"/>
              <a:t>11</a:t>
            </a:fld>
            <a:endParaRPr lang="en-US"/>
          </a:p>
        </p:txBody>
      </p:sp>
    </p:spTree>
    <p:extLst>
      <p:ext uri="{BB962C8B-B14F-4D97-AF65-F5344CB8AC3E}">
        <p14:creationId xmlns:p14="http://schemas.microsoft.com/office/powerpoint/2010/main" val="1078536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128712-0853-4E4B-99E0-84F0AD1CC398}" type="slidenum">
              <a:rPr lang="en-US" smtClean="0"/>
              <a:t>18</a:t>
            </a:fld>
            <a:endParaRPr lang="en-US"/>
          </a:p>
        </p:txBody>
      </p:sp>
    </p:spTree>
    <p:extLst>
      <p:ext uri="{BB962C8B-B14F-4D97-AF65-F5344CB8AC3E}">
        <p14:creationId xmlns:p14="http://schemas.microsoft.com/office/powerpoint/2010/main" val="4258825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9C6EBC-EE9B-41C8-A9F6-FD54A330F9F7}" type="slidenum">
              <a:rPr lang="en-US" smtClean="0"/>
              <a:pPr>
                <a:defRPr/>
              </a:pPr>
              <a:t>21</a:t>
            </a:fld>
            <a:endParaRPr lang="en-US" dirty="0"/>
          </a:p>
        </p:txBody>
      </p:sp>
    </p:spTree>
    <p:extLst>
      <p:ext uri="{BB962C8B-B14F-4D97-AF65-F5344CB8AC3E}">
        <p14:creationId xmlns:p14="http://schemas.microsoft.com/office/powerpoint/2010/main" val="879519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3200400"/>
            <a:ext cx="5410200" cy="1143000"/>
          </a:xfrm>
        </p:spPr>
        <p:txBody>
          <a:bodyPr/>
          <a:lstStyle>
            <a:lvl1pPr>
              <a:defRPr>
                <a:solidFill>
                  <a:srgbClr val="FCDA7F"/>
                </a:solidFill>
              </a:defRPr>
            </a:lvl1pPr>
          </a:lstStyle>
          <a:p>
            <a:r>
              <a:rPr lang="en-US"/>
              <a:t>Click to edit Master title style</a:t>
            </a:r>
          </a:p>
        </p:txBody>
      </p:sp>
      <p:sp>
        <p:nvSpPr>
          <p:cNvPr id="5124" name="Rectangle 4"/>
          <p:cNvSpPr>
            <a:spLocks noGrp="1" noChangeArrowheads="1"/>
          </p:cNvSpPr>
          <p:nvPr>
            <p:ph type="subTitle" idx="1"/>
          </p:nvPr>
        </p:nvSpPr>
        <p:spPr>
          <a:xfrm>
            <a:off x="685800" y="4495800"/>
            <a:ext cx="4876800" cy="457200"/>
          </a:xfrm>
        </p:spPr>
        <p:txBody>
          <a:bodyPr/>
          <a:lstStyle>
            <a:lvl1pPr marL="0" indent="0">
              <a:defRPr>
                <a:solidFill>
                  <a:srgbClr val="FCDA7F"/>
                </a:solidFill>
              </a:defRPr>
            </a:lvl1pPr>
          </a:lstStyle>
          <a:p>
            <a:r>
              <a:rPr lang="en-US"/>
              <a:t>Click to edit Master subtitle style</a:t>
            </a:r>
          </a:p>
        </p:txBody>
      </p:sp>
    </p:spTree>
    <p:extLst>
      <p:ext uri="{BB962C8B-B14F-4D97-AF65-F5344CB8AC3E}">
        <p14:creationId xmlns:p14="http://schemas.microsoft.com/office/powerpoint/2010/main" val="2520143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3952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2700" y="1143000"/>
            <a:ext cx="19431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1143000"/>
            <a:ext cx="56769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0725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3200400"/>
            <a:ext cx="5410200" cy="1143000"/>
          </a:xfrm>
        </p:spPr>
        <p:txBody>
          <a:bodyPr/>
          <a:lstStyle>
            <a:lvl1pPr>
              <a:defRPr>
                <a:solidFill>
                  <a:srgbClr val="FCDA7F"/>
                </a:solidFill>
              </a:defRPr>
            </a:lvl1pPr>
          </a:lstStyle>
          <a:p>
            <a:r>
              <a:rPr lang="en-US"/>
              <a:t>Click to edit Master title style</a:t>
            </a:r>
          </a:p>
        </p:txBody>
      </p:sp>
      <p:sp>
        <p:nvSpPr>
          <p:cNvPr id="5124" name="Rectangle 4"/>
          <p:cNvSpPr>
            <a:spLocks noGrp="1" noChangeArrowheads="1"/>
          </p:cNvSpPr>
          <p:nvPr>
            <p:ph type="subTitle" idx="1"/>
          </p:nvPr>
        </p:nvSpPr>
        <p:spPr>
          <a:xfrm>
            <a:off x="685800" y="4495800"/>
            <a:ext cx="4876800" cy="457200"/>
          </a:xfrm>
        </p:spPr>
        <p:txBody>
          <a:bodyPr/>
          <a:lstStyle>
            <a:lvl1pPr marL="0" indent="0">
              <a:defRPr>
                <a:solidFill>
                  <a:srgbClr val="FCDA7F"/>
                </a:solidFill>
              </a:defRPr>
            </a:lvl1pPr>
          </a:lstStyle>
          <a:p>
            <a:r>
              <a:rPr lang="en-US"/>
              <a:t>Click to edit Master subtitle style</a:t>
            </a:r>
          </a:p>
        </p:txBody>
      </p:sp>
    </p:spTree>
    <p:extLst>
      <p:ext uri="{BB962C8B-B14F-4D97-AF65-F5344CB8AC3E}">
        <p14:creationId xmlns:p14="http://schemas.microsoft.com/office/powerpoint/2010/main" val="2820348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2724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67906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2362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95800" y="2362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205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1990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09855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519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61738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06633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6554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32048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2700" y="1143000"/>
            <a:ext cx="19431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1143000"/>
            <a:ext cx="56769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5132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98694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2362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95800" y="2362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1930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916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24251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592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48327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35765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5"/>
          <p:cNvSpPr>
            <a:spLocks noGrp="1" noChangeArrowheads="1"/>
          </p:cNvSpPr>
          <p:nvPr>
            <p:ph type="body" idx="1"/>
          </p:nvPr>
        </p:nvSpPr>
        <p:spPr bwMode="auto">
          <a:xfrm>
            <a:off x="533400" y="2362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7" name="Rectangle 2"/>
          <p:cNvSpPr>
            <a:spLocks noGrp="1" noChangeArrowheads="1"/>
          </p:cNvSpPr>
          <p:nvPr>
            <p:ph type="title"/>
          </p:nvPr>
        </p:nvSpPr>
        <p:spPr bwMode="auto">
          <a:xfrm>
            <a:off x="2286000" y="1143000"/>
            <a:ext cx="6019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Text Box 14"/>
          <p:cNvSpPr txBox="1">
            <a:spLocks noChangeArrowheads="1"/>
          </p:cNvSpPr>
          <p:nvPr/>
        </p:nvSpPr>
        <p:spPr bwMode="auto">
          <a:xfrm>
            <a:off x="8610600" y="647700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pitchFamily="1" charset="-128"/>
              </a:defRPr>
            </a:lvl1pPr>
            <a:lvl2pPr marL="742950" indent="-285750" eaLnBrk="0" hangingPunct="0">
              <a:defRPr sz="2400">
                <a:solidFill>
                  <a:schemeClr val="tx1"/>
                </a:solidFill>
                <a:latin typeface="Arial" charset="0"/>
                <a:ea typeface="ヒラギノ角ゴ Pro W3" pitchFamily="1" charset="-128"/>
              </a:defRPr>
            </a:lvl2pPr>
            <a:lvl3pPr marL="1143000" indent="-228600" eaLnBrk="0" hangingPunct="0">
              <a:defRPr sz="2400">
                <a:solidFill>
                  <a:schemeClr val="tx1"/>
                </a:solidFill>
                <a:latin typeface="Arial" charset="0"/>
                <a:ea typeface="ヒラギノ角ゴ Pro W3" pitchFamily="1" charset="-128"/>
              </a:defRPr>
            </a:lvl3pPr>
            <a:lvl4pPr marL="1600200" indent="-228600" eaLnBrk="0" hangingPunct="0">
              <a:defRPr sz="2400">
                <a:solidFill>
                  <a:schemeClr val="tx1"/>
                </a:solidFill>
                <a:latin typeface="Arial" charset="0"/>
                <a:ea typeface="ヒラギノ角ゴ Pro W3" pitchFamily="1" charset="-128"/>
              </a:defRPr>
            </a:lvl4pPr>
            <a:lvl5pPr marL="2057400" indent="-228600" eaLnBrk="0" hangingPunct="0">
              <a:defRPr sz="2400">
                <a:solidFill>
                  <a:schemeClr val="tx1"/>
                </a:solidFill>
                <a:latin typeface="Arial" charset="0"/>
                <a:ea typeface="ヒラギノ角ゴ Pro W3" pitchFamily="1" charset="-128"/>
              </a:defRPr>
            </a:lvl5pPr>
            <a:lvl6pPr marL="2514600" indent="-228600" eaLnBrk="0" fontAlgn="base" hangingPunct="0">
              <a:spcBef>
                <a:spcPct val="20000"/>
              </a:spcBef>
              <a:spcAft>
                <a:spcPct val="0"/>
              </a:spcAft>
              <a:defRPr sz="2400">
                <a:solidFill>
                  <a:schemeClr val="tx1"/>
                </a:solidFill>
                <a:latin typeface="Arial" charset="0"/>
                <a:ea typeface="ヒラギノ角ゴ Pro W3" pitchFamily="1" charset="-128"/>
              </a:defRPr>
            </a:lvl6pPr>
            <a:lvl7pPr marL="2971800" indent="-228600" eaLnBrk="0" fontAlgn="base" hangingPunct="0">
              <a:spcBef>
                <a:spcPct val="20000"/>
              </a:spcBef>
              <a:spcAft>
                <a:spcPct val="0"/>
              </a:spcAft>
              <a:defRPr sz="2400">
                <a:solidFill>
                  <a:schemeClr val="tx1"/>
                </a:solidFill>
                <a:latin typeface="Arial" charset="0"/>
                <a:ea typeface="ヒラギノ角ゴ Pro W3" pitchFamily="1" charset="-128"/>
              </a:defRPr>
            </a:lvl7pPr>
            <a:lvl8pPr marL="3429000" indent="-228600" eaLnBrk="0" fontAlgn="base" hangingPunct="0">
              <a:spcBef>
                <a:spcPct val="20000"/>
              </a:spcBef>
              <a:spcAft>
                <a:spcPct val="0"/>
              </a:spcAft>
              <a:defRPr sz="2400">
                <a:solidFill>
                  <a:schemeClr val="tx1"/>
                </a:solidFill>
                <a:latin typeface="Arial" charset="0"/>
                <a:ea typeface="ヒラギノ角ゴ Pro W3" pitchFamily="1" charset="-128"/>
              </a:defRPr>
            </a:lvl8pPr>
            <a:lvl9pPr marL="3886200" indent="-228600" eaLnBrk="0" fontAlgn="base" hangingPunct="0">
              <a:spcBef>
                <a:spcPct val="20000"/>
              </a:spcBef>
              <a:spcAft>
                <a:spcPct val="0"/>
              </a:spcAft>
              <a:defRPr sz="2400">
                <a:solidFill>
                  <a:schemeClr val="tx1"/>
                </a:solidFill>
                <a:latin typeface="Arial" charset="0"/>
                <a:ea typeface="ヒラギノ角ゴ Pro W3" pitchFamily="1" charset="-128"/>
              </a:defRPr>
            </a:lvl9pPr>
          </a:lstStyle>
          <a:p>
            <a:pPr fontAlgn="base">
              <a:spcBef>
                <a:spcPct val="50000"/>
              </a:spcBef>
              <a:spcAft>
                <a:spcPct val="0"/>
              </a:spcAft>
              <a:defRPr/>
            </a:pPr>
            <a:fld id="{9B279E80-3E4A-4587-B143-C2F6C2310B0B}" type="slidenum">
              <a:rPr lang="en-US" sz="1200" smtClean="0">
                <a:solidFill>
                  <a:srgbClr val="002950"/>
                </a:solidFill>
              </a:rPr>
              <a:pPr fontAlgn="base">
                <a:spcBef>
                  <a:spcPct val="50000"/>
                </a:spcBef>
                <a:spcAft>
                  <a:spcPct val="0"/>
                </a:spcAft>
                <a:defRPr/>
              </a:pPr>
              <a:t>‹#›</a:t>
            </a:fld>
            <a:endParaRPr lang="en-US" sz="1200" dirty="0" smtClean="0">
              <a:solidFill>
                <a:srgbClr val="002950"/>
              </a:solidFill>
            </a:endParaRPr>
          </a:p>
        </p:txBody>
      </p:sp>
    </p:spTree>
    <p:extLst>
      <p:ext uri="{BB962C8B-B14F-4D97-AF65-F5344CB8AC3E}">
        <p14:creationId xmlns:p14="http://schemas.microsoft.com/office/powerpoint/2010/main" val="4091869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Black" pitchFamily="34" charset="0"/>
          <a:ea typeface="ヒラギノ角ゴ Pro W3" pitchFamily="1" charset="-128"/>
        </a:defRPr>
      </a:lvl2pPr>
      <a:lvl3pPr algn="l" rtl="0" eaLnBrk="0" fontAlgn="base" hangingPunct="0">
        <a:spcBef>
          <a:spcPct val="0"/>
        </a:spcBef>
        <a:spcAft>
          <a:spcPct val="0"/>
        </a:spcAft>
        <a:defRPr sz="2400">
          <a:solidFill>
            <a:schemeClr val="tx2"/>
          </a:solidFill>
          <a:latin typeface="Arial Black" pitchFamily="34" charset="0"/>
          <a:ea typeface="ヒラギノ角ゴ Pro W3" pitchFamily="1" charset="-128"/>
        </a:defRPr>
      </a:lvl3pPr>
      <a:lvl4pPr algn="l" rtl="0" eaLnBrk="0" fontAlgn="base" hangingPunct="0">
        <a:spcBef>
          <a:spcPct val="0"/>
        </a:spcBef>
        <a:spcAft>
          <a:spcPct val="0"/>
        </a:spcAft>
        <a:defRPr sz="2400">
          <a:solidFill>
            <a:schemeClr val="tx2"/>
          </a:solidFill>
          <a:latin typeface="Arial Black" pitchFamily="34" charset="0"/>
          <a:ea typeface="ヒラギノ角ゴ Pro W3" pitchFamily="1" charset="-128"/>
        </a:defRPr>
      </a:lvl4pPr>
      <a:lvl5pPr algn="l" rtl="0" eaLnBrk="0" fontAlgn="base" hangingPunct="0">
        <a:spcBef>
          <a:spcPct val="0"/>
        </a:spcBef>
        <a:spcAft>
          <a:spcPct val="0"/>
        </a:spcAft>
        <a:defRPr sz="2400">
          <a:solidFill>
            <a:schemeClr val="tx2"/>
          </a:solidFill>
          <a:latin typeface="Arial Black" pitchFamily="34" charset="0"/>
          <a:ea typeface="ヒラギノ角ゴ Pro W3" pitchFamily="1" charset="-128"/>
        </a:defRPr>
      </a:lvl5pPr>
      <a:lvl6pPr marL="457200" algn="l" rtl="0" fontAlgn="base">
        <a:spcBef>
          <a:spcPct val="0"/>
        </a:spcBef>
        <a:spcAft>
          <a:spcPct val="0"/>
        </a:spcAft>
        <a:defRPr sz="2400">
          <a:solidFill>
            <a:schemeClr val="tx2"/>
          </a:solidFill>
          <a:latin typeface="Arial Black" pitchFamily="34" charset="0"/>
          <a:ea typeface="ヒラギノ角ゴ Pro W3" pitchFamily="1" charset="-128"/>
        </a:defRPr>
      </a:lvl6pPr>
      <a:lvl7pPr marL="914400" algn="l" rtl="0" fontAlgn="base">
        <a:spcBef>
          <a:spcPct val="0"/>
        </a:spcBef>
        <a:spcAft>
          <a:spcPct val="0"/>
        </a:spcAft>
        <a:defRPr sz="2400">
          <a:solidFill>
            <a:schemeClr val="tx2"/>
          </a:solidFill>
          <a:latin typeface="Arial Black" pitchFamily="34" charset="0"/>
          <a:ea typeface="ヒラギノ角ゴ Pro W3" pitchFamily="1" charset="-128"/>
        </a:defRPr>
      </a:lvl7pPr>
      <a:lvl8pPr marL="1371600" algn="l" rtl="0" fontAlgn="base">
        <a:spcBef>
          <a:spcPct val="0"/>
        </a:spcBef>
        <a:spcAft>
          <a:spcPct val="0"/>
        </a:spcAft>
        <a:defRPr sz="2400">
          <a:solidFill>
            <a:schemeClr val="tx2"/>
          </a:solidFill>
          <a:latin typeface="Arial Black" pitchFamily="34" charset="0"/>
          <a:ea typeface="ヒラギノ角ゴ Pro W3" pitchFamily="1" charset="-128"/>
        </a:defRPr>
      </a:lvl8pPr>
      <a:lvl9pPr marL="1828800" algn="l" rtl="0" fontAlgn="base">
        <a:spcBef>
          <a:spcPct val="0"/>
        </a:spcBef>
        <a:spcAft>
          <a:spcPct val="0"/>
        </a:spcAft>
        <a:defRPr sz="2400">
          <a:solidFill>
            <a:schemeClr val="tx2"/>
          </a:solidFill>
          <a:latin typeface="Arial Black" pitchFamily="34" charset="0"/>
          <a:ea typeface="ヒラギノ角ゴ Pro W3" pitchFamily="1" charset="-128"/>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5"/>
          <p:cNvSpPr>
            <a:spLocks noGrp="1" noChangeArrowheads="1"/>
          </p:cNvSpPr>
          <p:nvPr>
            <p:ph type="body" idx="1"/>
          </p:nvPr>
        </p:nvSpPr>
        <p:spPr bwMode="auto">
          <a:xfrm>
            <a:off x="533400" y="2362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7" name="Rectangle 2"/>
          <p:cNvSpPr>
            <a:spLocks noGrp="1" noChangeArrowheads="1"/>
          </p:cNvSpPr>
          <p:nvPr>
            <p:ph type="title"/>
          </p:nvPr>
        </p:nvSpPr>
        <p:spPr bwMode="auto">
          <a:xfrm>
            <a:off x="2286000" y="1143000"/>
            <a:ext cx="6019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Text Box 14"/>
          <p:cNvSpPr txBox="1">
            <a:spLocks noChangeArrowheads="1"/>
          </p:cNvSpPr>
          <p:nvPr/>
        </p:nvSpPr>
        <p:spPr bwMode="auto">
          <a:xfrm>
            <a:off x="8610600" y="647700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pitchFamily="1" charset="-128"/>
              </a:defRPr>
            </a:lvl1pPr>
            <a:lvl2pPr marL="742950" indent="-285750" eaLnBrk="0" hangingPunct="0">
              <a:defRPr sz="2400">
                <a:solidFill>
                  <a:schemeClr val="tx1"/>
                </a:solidFill>
                <a:latin typeface="Arial" charset="0"/>
                <a:ea typeface="ヒラギノ角ゴ Pro W3" pitchFamily="1" charset="-128"/>
              </a:defRPr>
            </a:lvl2pPr>
            <a:lvl3pPr marL="1143000" indent="-228600" eaLnBrk="0" hangingPunct="0">
              <a:defRPr sz="2400">
                <a:solidFill>
                  <a:schemeClr val="tx1"/>
                </a:solidFill>
                <a:latin typeface="Arial" charset="0"/>
                <a:ea typeface="ヒラギノ角ゴ Pro W3" pitchFamily="1" charset="-128"/>
              </a:defRPr>
            </a:lvl3pPr>
            <a:lvl4pPr marL="1600200" indent="-228600" eaLnBrk="0" hangingPunct="0">
              <a:defRPr sz="2400">
                <a:solidFill>
                  <a:schemeClr val="tx1"/>
                </a:solidFill>
                <a:latin typeface="Arial" charset="0"/>
                <a:ea typeface="ヒラギノ角ゴ Pro W3" pitchFamily="1" charset="-128"/>
              </a:defRPr>
            </a:lvl4pPr>
            <a:lvl5pPr marL="2057400" indent="-228600" eaLnBrk="0" hangingPunct="0">
              <a:defRPr sz="2400">
                <a:solidFill>
                  <a:schemeClr val="tx1"/>
                </a:solidFill>
                <a:latin typeface="Arial" charset="0"/>
                <a:ea typeface="ヒラギノ角ゴ Pro W3" pitchFamily="1" charset="-128"/>
              </a:defRPr>
            </a:lvl5pPr>
            <a:lvl6pPr marL="2514600" indent="-228600" eaLnBrk="0" fontAlgn="base" hangingPunct="0">
              <a:spcBef>
                <a:spcPct val="20000"/>
              </a:spcBef>
              <a:spcAft>
                <a:spcPct val="0"/>
              </a:spcAft>
              <a:defRPr sz="2400">
                <a:solidFill>
                  <a:schemeClr val="tx1"/>
                </a:solidFill>
                <a:latin typeface="Arial" charset="0"/>
                <a:ea typeface="ヒラギノ角ゴ Pro W3" pitchFamily="1" charset="-128"/>
              </a:defRPr>
            </a:lvl6pPr>
            <a:lvl7pPr marL="2971800" indent="-228600" eaLnBrk="0" fontAlgn="base" hangingPunct="0">
              <a:spcBef>
                <a:spcPct val="20000"/>
              </a:spcBef>
              <a:spcAft>
                <a:spcPct val="0"/>
              </a:spcAft>
              <a:defRPr sz="2400">
                <a:solidFill>
                  <a:schemeClr val="tx1"/>
                </a:solidFill>
                <a:latin typeface="Arial" charset="0"/>
                <a:ea typeface="ヒラギノ角ゴ Pro W3" pitchFamily="1" charset="-128"/>
              </a:defRPr>
            </a:lvl7pPr>
            <a:lvl8pPr marL="3429000" indent="-228600" eaLnBrk="0" fontAlgn="base" hangingPunct="0">
              <a:spcBef>
                <a:spcPct val="20000"/>
              </a:spcBef>
              <a:spcAft>
                <a:spcPct val="0"/>
              </a:spcAft>
              <a:defRPr sz="2400">
                <a:solidFill>
                  <a:schemeClr val="tx1"/>
                </a:solidFill>
                <a:latin typeface="Arial" charset="0"/>
                <a:ea typeface="ヒラギノ角ゴ Pro W3" pitchFamily="1" charset="-128"/>
              </a:defRPr>
            </a:lvl8pPr>
            <a:lvl9pPr marL="3886200" indent="-228600" eaLnBrk="0" fontAlgn="base" hangingPunct="0">
              <a:spcBef>
                <a:spcPct val="20000"/>
              </a:spcBef>
              <a:spcAft>
                <a:spcPct val="0"/>
              </a:spcAft>
              <a:defRPr sz="2400">
                <a:solidFill>
                  <a:schemeClr val="tx1"/>
                </a:solidFill>
                <a:latin typeface="Arial" charset="0"/>
                <a:ea typeface="ヒラギノ角ゴ Pro W3" pitchFamily="1" charset="-128"/>
              </a:defRPr>
            </a:lvl9pPr>
          </a:lstStyle>
          <a:p>
            <a:pPr fontAlgn="base">
              <a:spcBef>
                <a:spcPct val="50000"/>
              </a:spcBef>
              <a:spcAft>
                <a:spcPct val="0"/>
              </a:spcAft>
              <a:defRPr/>
            </a:pPr>
            <a:fld id="{9B279E80-3E4A-4587-B143-C2F6C2310B0B}" type="slidenum">
              <a:rPr lang="en-US" sz="1200" smtClean="0">
                <a:solidFill>
                  <a:srgbClr val="002950"/>
                </a:solidFill>
              </a:rPr>
              <a:pPr fontAlgn="base">
                <a:spcBef>
                  <a:spcPct val="50000"/>
                </a:spcBef>
                <a:spcAft>
                  <a:spcPct val="0"/>
                </a:spcAft>
                <a:defRPr/>
              </a:pPr>
              <a:t>‹#›</a:t>
            </a:fld>
            <a:endParaRPr lang="en-US" sz="1200" dirty="0" smtClean="0">
              <a:solidFill>
                <a:srgbClr val="002950"/>
              </a:solidFill>
            </a:endParaRPr>
          </a:p>
        </p:txBody>
      </p:sp>
    </p:spTree>
    <p:extLst>
      <p:ext uri="{BB962C8B-B14F-4D97-AF65-F5344CB8AC3E}">
        <p14:creationId xmlns:p14="http://schemas.microsoft.com/office/powerpoint/2010/main" val="15389742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Black" pitchFamily="34" charset="0"/>
          <a:ea typeface="ヒラギノ角ゴ Pro W3" pitchFamily="1" charset="-128"/>
        </a:defRPr>
      </a:lvl2pPr>
      <a:lvl3pPr algn="l" rtl="0" eaLnBrk="0" fontAlgn="base" hangingPunct="0">
        <a:spcBef>
          <a:spcPct val="0"/>
        </a:spcBef>
        <a:spcAft>
          <a:spcPct val="0"/>
        </a:spcAft>
        <a:defRPr sz="2400">
          <a:solidFill>
            <a:schemeClr val="tx2"/>
          </a:solidFill>
          <a:latin typeface="Arial Black" pitchFamily="34" charset="0"/>
          <a:ea typeface="ヒラギノ角ゴ Pro W3" pitchFamily="1" charset="-128"/>
        </a:defRPr>
      </a:lvl3pPr>
      <a:lvl4pPr algn="l" rtl="0" eaLnBrk="0" fontAlgn="base" hangingPunct="0">
        <a:spcBef>
          <a:spcPct val="0"/>
        </a:spcBef>
        <a:spcAft>
          <a:spcPct val="0"/>
        </a:spcAft>
        <a:defRPr sz="2400">
          <a:solidFill>
            <a:schemeClr val="tx2"/>
          </a:solidFill>
          <a:latin typeface="Arial Black" pitchFamily="34" charset="0"/>
          <a:ea typeface="ヒラギノ角ゴ Pro W3" pitchFamily="1" charset="-128"/>
        </a:defRPr>
      </a:lvl4pPr>
      <a:lvl5pPr algn="l" rtl="0" eaLnBrk="0" fontAlgn="base" hangingPunct="0">
        <a:spcBef>
          <a:spcPct val="0"/>
        </a:spcBef>
        <a:spcAft>
          <a:spcPct val="0"/>
        </a:spcAft>
        <a:defRPr sz="2400">
          <a:solidFill>
            <a:schemeClr val="tx2"/>
          </a:solidFill>
          <a:latin typeface="Arial Black" pitchFamily="34" charset="0"/>
          <a:ea typeface="ヒラギノ角ゴ Pro W3" pitchFamily="1" charset="-128"/>
        </a:defRPr>
      </a:lvl5pPr>
      <a:lvl6pPr marL="457200" algn="l" rtl="0" fontAlgn="base">
        <a:spcBef>
          <a:spcPct val="0"/>
        </a:spcBef>
        <a:spcAft>
          <a:spcPct val="0"/>
        </a:spcAft>
        <a:defRPr sz="2400">
          <a:solidFill>
            <a:schemeClr val="tx2"/>
          </a:solidFill>
          <a:latin typeface="Arial Black" pitchFamily="34" charset="0"/>
          <a:ea typeface="ヒラギノ角ゴ Pro W3" pitchFamily="1" charset="-128"/>
        </a:defRPr>
      </a:lvl6pPr>
      <a:lvl7pPr marL="914400" algn="l" rtl="0" fontAlgn="base">
        <a:spcBef>
          <a:spcPct val="0"/>
        </a:spcBef>
        <a:spcAft>
          <a:spcPct val="0"/>
        </a:spcAft>
        <a:defRPr sz="2400">
          <a:solidFill>
            <a:schemeClr val="tx2"/>
          </a:solidFill>
          <a:latin typeface="Arial Black" pitchFamily="34" charset="0"/>
          <a:ea typeface="ヒラギノ角ゴ Pro W3" pitchFamily="1" charset="-128"/>
        </a:defRPr>
      </a:lvl7pPr>
      <a:lvl8pPr marL="1371600" algn="l" rtl="0" fontAlgn="base">
        <a:spcBef>
          <a:spcPct val="0"/>
        </a:spcBef>
        <a:spcAft>
          <a:spcPct val="0"/>
        </a:spcAft>
        <a:defRPr sz="2400">
          <a:solidFill>
            <a:schemeClr val="tx2"/>
          </a:solidFill>
          <a:latin typeface="Arial Black" pitchFamily="34" charset="0"/>
          <a:ea typeface="ヒラギノ角ゴ Pro W3" pitchFamily="1" charset="-128"/>
        </a:defRPr>
      </a:lvl8pPr>
      <a:lvl9pPr marL="1828800" algn="l" rtl="0" fontAlgn="base">
        <a:spcBef>
          <a:spcPct val="0"/>
        </a:spcBef>
        <a:spcAft>
          <a:spcPct val="0"/>
        </a:spcAft>
        <a:defRPr sz="2400">
          <a:solidFill>
            <a:schemeClr val="tx2"/>
          </a:solidFill>
          <a:latin typeface="Arial Black" pitchFamily="34" charset="0"/>
          <a:ea typeface="ヒラギノ角ゴ Pro W3" pitchFamily="1" charset="-128"/>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438400"/>
            <a:ext cx="7239000" cy="1676400"/>
          </a:xfrm>
        </p:spPr>
        <p:txBody>
          <a:bodyPr/>
          <a:lstStyle/>
          <a:p>
            <a:pPr algn="ctr" eaLnBrk="1" hangingPunct="1"/>
            <a:r>
              <a:rPr lang="en-US" altLang="en-US" dirty="0" smtClean="0"/>
              <a:t>Watershed </a:t>
            </a:r>
            <a:r>
              <a:rPr lang="en-US" altLang="en-US" dirty="0" smtClean="0"/>
              <a:t>Planning for Coral Reef Conservation in Southeast Florida </a:t>
            </a:r>
            <a:endParaRPr lang="en-US" altLang="en-US" b="1" i="1" dirty="0" smtClean="0">
              <a:solidFill>
                <a:schemeClr val="accent2"/>
              </a:solidFill>
            </a:endParaRPr>
          </a:p>
        </p:txBody>
      </p:sp>
      <p:sp>
        <p:nvSpPr>
          <p:cNvPr id="3075" name="Rectangle 3"/>
          <p:cNvSpPr>
            <a:spLocks noGrp="1" noChangeArrowheads="1"/>
          </p:cNvSpPr>
          <p:nvPr>
            <p:ph type="subTitle" idx="1"/>
          </p:nvPr>
        </p:nvSpPr>
        <p:spPr>
          <a:xfrm>
            <a:off x="381000" y="3429000"/>
            <a:ext cx="6477000" cy="1219200"/>
          </a:xfrm>
        </p:spPr>
        <p:txBody>
          <a:bodyPr/>
          <a:lstStyle/>
          <a:p>
            <a:pPr eaLnBrk="1" hangingPunct="1">
              <a:lnSpc>
                <a:spcPct val="80000"/>
              </a:lnSpc>
            </a:pPr>
            <a:endParaRPr lang="en-US" altLang="en-US" b="1" dirty="0" smtClean="0">
              <a:solidFill>
                <a:schemeClr val="accent2"/>
              </a:solidFill>
            </a:endParaRPr>
          </a:p>
          <a:p>
            <a:pPr eaLnBrk="1" hangingPunct="1">
              <a:lnSpc>
                <a:spcPct val="80000"/>
              </a:lnSpc>
            </a:pPr>
            <a:endParaRPr lang="en-US" altLang="en-US" b="1" dirty="0" smtClean="0">
              <a:solidFill>
                <a:schemeClr val="accent2"/>
              </a:solidFill>
            </a:endParaRPr>
          </a:p>
          <a:p>
            <a:pPr algn="ctr" eaLnBrk="1" hangingPunct="1">
              <a:lnSpc>
                <a:spcPct val="80000"/>
              </a:lnSpc>
            </a:pPr>
            <a:r>
              <a:rPr lang="en-US" altLang="en-US" b="1" dirty="0" smtClean="0">
                <a:solidFill>
                  <a:schemeClr val="accent2"/>
                </a:solidFill>
              </a:rPr>
              <a:t>August 22, 2017</a:t>
            </a:r>
          </a:p>
          <a:p>
            <a:pPr eaLnBrk="1" hangingPunct="1">
              <a:lnSpc>
                <a:spcPct val="80000"/>
              </a:lnSpc>
            </a:pPr>
            <a:endParaRPr lang="en-US" altLang="en-US" b="1" dirty="0" smtClean="0">
              <a:solidFill>
                <a:schemeClr val="accent2"/>
              </a:solidFill>
            </a:endParaRPr>
          </a:p>
          <a:p>
            <a:r>
              <a:rPr lang="en-US" sz="2000" dirty="0"/>
              <a:t>Kurtis Gregg</a:t>
            </a:r>
            <a:r>
              <a:rPr lang="en-US" sz="2000" baseline="30000" dirty="0"/>
              <a:t>1</a:t>
            </a:r>
            <a:r>
              <a:rPr lang="en-US" sz="2000" dirty="0"/>
              <a:t>, Nigel </a:t>
            </a:r>
            <a:r>
              <a:rPr lang="en-US" sz="2000" dirty="0" smtClean="0"/>
              <a:t>Pickering</a:t>
            </a:r>
            <a:r>
              <a:rPr lang="en-US" sz="2000" baseline="30000" dirty="0" smtClean="0"/>
              <a:t>2,3</a:t>
            </a:r>
            <a:r>
              <a:rPr lang="en-US" sz="2000" dirty="0" smtClean="0"/>
              <a:t>, </a:t>
            </a:r>
            <a:r>
              <a:rPr lang="en-US" sz="2000" dirty="0"/>
              <a:t>Elizabeth </a:t>
            </a:r>
            <a:r>
              <a:rPr lang="en-US" sz="2000" dirty="0" smtClean="0"/>
              <a:t>Baker</a:t>
            </a:r>
            <a:r>
              <a:rPr lang="en-US" sz="2000" baseline="30000" dirty="0" smtClean="0"/>
              <a:t>3</a:t>
            </a:r>
            <a:r>
              <a:rPr lang="en-US" sz="2000" dirty="0" smtClean="0"/>
              <a:t>, </a:t>
            </a:r>
            <a:r>
              <a:rPr lang="en-US" sz="2000" dirty="0"/>
              <a:t>Rob </a:t>
            </a:r>
            <a:r>
              <a:rPr lang="en-US" sz="2000" dirty="0" smtClean="0"/>
              <a:t>Ferguson</a:t>
            </a:r>
            <a:r>
              <a:rPr lang="en-US" sz="2000" baseline="30000" dirty="0" smtClean="0"/>
              <a:t>4,5</a:t>
            </a:r>
            <a:r>
              <a:rPr lang="en-US" sz="2000" dirty="0" smtClean="0"/>
              <a:t> </a:t>
            </a:r>
            <a:r>
              <a:rPr lang="en-US" sz="2000" dirty="0"/>
              <a:t>and Dana </a:t>
            </a:r>
            <a:r>
              <a:rPr lang="en-US" sz="2000" dirty="0" smtClean="0"/>
              <a:t>Wusinich-Mendez</a:t>
            </a:r>
            <a:r>
              <a:rPr lang="en-US" sz="2000" baseline="30000" dirty="0" smtClean="0"/>
              <a:t>5</a:t>
            </a:r>
            <a:r>
              <a:rPr lang="en-US" sz="2000" dirty="0" smtClean="0"/>
              <a:t> </a:t>
            </a:r>
            <a:endParaRPr lang="en-US" sz="2000" dirty="0" smtClean="0"/>
          </a:p>
          <a:p>
            <a:endParaRPr lang="en-US" sz="2000" dirty="0"/>
          </a:p>
          <a:p>
            <a:r>
              <a:rPr lang="en-US" sz="1200" dirty="0" smtClean="0"/>
              <a:t>(</a:t>
            </a:r>
            <a:r>
              <a:rPr lang="en-US" sz="1200" dirty="0"/>
              <a:t>1)ERT, Inc</a:t>
            </a:r>
            <a:r>
              <a:rPr lang="en-US" sz="1200" dirty="0" smtClean="0"/>
              <a:t>. in support of NOAA Fisheries Service (2) Washington State University, (</a:t>
            </a:r>
            <a:r>
              <a:rPr lang="en-US" sz="1200" dirty="0" smtClean="0"/>
              <a:t>3</a:t>
            </a:r>
            <a:r>
              <a:rPr lang="en-US" sz="1200" dirty="0" smtClean="0"/>
              <a:t>) Horsley Witten </a:t>
            </a:r>
            <a:r>
              <a:rPr lang="en-US" sz="1200" dirty="0"/>
              <a:t>Group</a:t>
            </a:r>
            <a:r>
              <a:rPr lang="en-US" sz="1200" dirty="0" smtClean="0"/>
              <a:t>, Inc., (4) </a:t>
            </a:r>
            <a:r>
              <a:rPr lang="en-US" sz="1200" dirty="0" smtClean="0"/>
              <a:t>The </a:t>
            </a:r>
            <a:r>
              <a:rPr lang="en-US" sz="1200" dirty="0"/>
              <a:t>Baldwin Group, Inc., </a:t>
            </a:r>
            <a:r>
              <a:rPr lang="en-US" sz="1200" dirty="0" smtClean="0"/>
              <a:t>(5) NOAA </a:t>
            </a:r>
            <a:r>
              <a:rPr lang="en-US" sz="1200" dirty="0"/>
              <a:t>Coral Reef Conservation </a:t>
            </a:r>
            <a:r>
              <a:rPr lang="en-US" sz="1200" dirty="0" smtClean="0"/>
              <a:t>Program</a:t>
            </a:r>
            <a:endParaRPr lang="en-US" altLang="en-US" sz="1200" dirty="0">
              <a:solidFill>
                <a:schemeClr val="accent2"/>
              </a:solidFill>
            </a:endParaRPr>
          </a:p>
          <a:p>
            <a:pPr eaLnBrk="1" hangingPunct="1">
              <a:lnSpc>
                <a:spcPct val="80000"/>
              </a:lnSpc>
            </a:pPr>
            <a:endParaRPr lang="en-US" altLang="en-US" sz="2000" dirty="0" smtClean="0">
              <a:solidFill>
                <a:schemeClr val="accent2"/>
              </a:solidFill>
            </a:endParaRPr>
          </a:p>
        </p:txBody>
      </p:sp>
    </p:spTree>
    <p:extLst>
      <p:ext uri="{BB962C8B-B14F-4D97-AF65-F5344CB8AC3E}">
        <p14:creationId xmlns:p14="http://schemas.microsoft.com/office/powerpoint/2010/main" val="31605660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00"/>
            <a:ext cx="7409092"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38200" y="5549348"/>
            <a:ext cx="6849376" cy="738664"/>
          </a:xfrm>
          <a:prstGeom prst="rect">
            <a:avLst/>
          </a:prstGeom>
          <a:noFill/>
        </p:spPr>
        <p:txBody>
          <a:bodyPr wrap="none" rtlCol="0">
            <a:spAutoFit/>
          </a:bodyPr>
          <a:lstStyle/>
          <a:p>
            <a:r>
              <a:rPr lang="en-US" sz="1400" dirty="0" smtClean="0"/>
              <a:t>Delineations were conducted in the “Normal” management condition.  </a:t>
            </a:r>
          </a:p>
          <a:p>
            <a:r>
              <a:rPr lang="en-US" sz="1400" dirty="0" smtClean="0"/>
              <a:t>Water routing and movement is different in the “Water Supply” </a:t>
            </a:r>
            <a:r>
              <a:rPr lang="en-US" sz="1400" smtClean="0"/>
              <a:t>(Drought) and </a:t>
            </a:r>
            <a:r>
              <a:rPr lang="en-US" sz="1400" dirty="0" smtClean="0"/>
              <a:t>“Flood” </a:t>
            </a:r>
          </a:p>
          <a:p>
            <a:r>
              <a:rPr lang="en-US" sz="1400" dirty="0" smtClean="0"/>
              <a:t>management conditions as described by SFWMD.</a:t>
            </a:r>
            <a:endParaRPr lang="en-US" sz="1400" dirty="0"/>
          </a:p>
        </p:txBody>
      </p:sp>
      <p:sp>
        <p:nvSpPr>
          <p:cNvPr id="2" name="TextBox 1"/>
          <p:cNvSpPr txBox="1"/>
          <p:nvPr/>
        </p:nvSpPr>
        <p:spPr>
          <a:xfrm>
            <a:off x="1828800" y="1452281"/>
            <a:ext cx="7436010" cy="461665"/>
          </a:xfrm>
          <a:prstGeom prst="rect">
            <a:avLst/>
          </a:prstGeom>
          <a:noFill/>
        </p:spPr>
        <p:txBody>
          <a:bodyPr wrap="none" rtlCol="0">
            <a:spAutoFit/>
          </a:bodyPr>
          <a:lstStyle/>
          <a:p>
            <a:pPr eaLnBrk="0" fontAlgn="base" hangingPunct="0">
              <a:spcBef>
                <a:spcPct val="0"/>
              </a:spcBef>
              <a:spcAft>
                <a:spcPct val="0"/>
              </a:spcAft>
            </a:pPr>
            <a:r>
              <a:rPr lang="en-US" sz="2400" b="1" dirty="0">
                <a:solidFill>
                  <a:schemeClr val="tx2"/>
                </a:solidFill>
                <a:latin typeface="+mj-lt"/>
                <a:ea typeface="+mj-ea"/>
                <a:cs typeface="+mj-cs"/>
              </a:rPr>
              <a:t>Southeast Florida Inlet Contributing </a:t>
            </a:r>
            <a:r>
              <a:rPr lang="en-US" sz="2400" b="1" dirty="0" smtClean="0">
                <a:solidFill>
                  <a:schemeClr val="tx2"/>
                </a:solidFill>
                <a:latin typeface="+mj-lt"/>
                <a:ea typeface="+mj-ea"/>
                <a:cs typeface="+mj-cs"/>
              </a:rPr>
              <a:t>Areas</a:t>
            </a:r>
            <a:endParaRPr lang="en-US" sz="2400" b="1" dirty="0">
              <a:solidFill>
                <a:schemeClr val="tx2"/>
              </a:solidFill>
              <a:latin typeface="+mj-lt"/>
              <a:ea typeface="+mj-ea"/>
              <a:cs typeface="+mj-cs"/>
            </a:endParaRPr>
          </a:p>
        </p:txBody>
      </p:sp>
    </p:spTree>
    <p:extLst>
      <p:ext uri="{BB962C8B-B14F-4D97-AF65-F5344CB8AC3E}">
        <p14:creationId xmlns:p14="http://schemas.microsoft.com/office/powerpoint/2010/main" val="79114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EPA’s Nine Elements of a Watershed Management Plan</a:t>
            </a:r>
            <a:endParaRPr lang="en-US" dirty="0"/>
          </a:p>
        </p:txBody>
      </p:sp>
      <p:sp>
        <p:nvSpPr>
          <p:cNvPr id="3" name="Content Placeholder 2"/>
          <p:cNvSpPr>
            <a:spLocks noGrp="1"/>
          </p:cNvSpPr>
          <p:nvPr>
            <p:ph idx="1"/>
          </p:nvPr>
        </p:nvSpPr>
        <p:spPr>
          <a:xfrm>
            <a:off x="1371600" y="2057400"/>
            <a:ext cx="7772400" cy="4114800"/>
          </a:xfrm>
        </p:spPr>
        <p:txBody>
          <a:bodyPr/>
          <a:lstStyle/>
          <a:p>
            <a:pPr marL="0" indent="0"/>
            <a:r>
              <a:rPr lang="en-US" sz="1200" dirty="0" smtClean="0"/>
              <a:t> </a:t>
            </a:r>
            <a:r>
              <a:rPr lang="en-US" sz="1200" dirty="0"/>
              <a:t>The nine elements of a comprehensive watershed plan per FY03 EPA Guidance are: </a:t>
            </a:r>
          </a:p>
          <a:p>
            <a:pPr marL="228600" indent="-228600">
              <a:buFont typeface="+mj-lt"/>
              <a:buAutoNum type="alphaLcParenR"/>
            </a:pPr>
            <a:r>
              <a:rPr lang="en-US" sz="1200" b="1" dirty="0" smtClean="0"/>
              <a:t>Identification </a:t>
            </a:r>
            <a:r>
              <a:rPr lang="en-US" sz="1200" b="1" dirty="0"/>
              <a:t>of the </a:t>
            </a:r>
            <a:r>
              <a:rPr lang="en-US" sz="1200" b="1" dirty="0" smtClean="0"/>
              <a:t>causes, sources </a:t>
            </a:r>
            <a:r>
              <a:rPr lang="en-US" sz="1200" b="1" dirty="0"/>
              <a:t>or groups of similar sources </a:t>
            </a:r>
            <a:r>
              <a:rPr lang="en-US" sz="1200" b="1" dirty="0" smtClean="0"/>
              <a:t>of pollution </a:t>
            </a:r>
            <a:r>
              <a:rPr lang="en-US" sz="1200" dirty="0" smtClean="0"/>
              <a:t>that </a:t>
            </a:r>
            <a:r>
              <a:rPr lang="en-US" sz="1200" dirty="0"/>
              <a:t>will need to be controlled to achieve the load reductions estimated in </a:t>
            </a:r>
            <a:r>
              <a:rPr lang="en-US" sz="1200" dirty="0" smtClean="0"/>
              <a:t>the </a:t>
            </a:r>
            <a:r>
              <a:rPr lang="en-US" sz="1200" dirty="0"/>
              <a:t>watershed-based plan. </a:t>
            </a:r>
          </a:p>
          <a:p>
            <a:pPr marL="228600" indent="-228600">
              <a:buFont typeface="+mj-lt"/>
              <a:buAutoNum type="alphaLcParenR"/>
            </a:pPr>
            <a:r>
              <a:rPr lang="en-US" sz="1200" b="1" dirty="0" smtClean="0"/>
              <a:t>Estimates </a:t>
            </a:r>
            <a:r>
              <a:rPr lang="en-US" sz="1200" b="1" dirty="0"/>
              <a:t>of the load reductions </a:t>
            </a:r>
            <a:r>
              <a:rPr lang="en-US" sz="1200" dirty="0"/>
              <a:t>expected for the management measures described </a:t>
            </a:r>
            <a:r>
              <a:rPr lang="en-US" sz="1200" dirty="0" smtClean="0"/>
              <a:t>below</a:t>
            </a:r>
            <a:r>
              <a:rPr lang="en-US" sz="1200" dirty="0"/>
              <a:t>. </a:t>
            </a:r>
          </a:p>
          <a:p>
            <a:pPr marL="228600" indent="-228600">
              <a:buFont typeface="+mj-lt"/>
              <a:buAutoNum type="alphaLcParenR"/>
            </a:pPr>
            <a:r>
              <a:rPr lang="en-US" sz="1200" b="1" dirty="0" smtClean="0"/>
              <a:t>Descriptions </a:t>
            </a:r>
            <a:r>
              <a:rPr lang="en-US" sz="1200" b="1" dirty="0"/>
              <a:t>of the </a:t>
            </a:r>
            <a:r>
              <a:rPr lang="en-US" sz="1200" b="1" dirty="0" smtClean="0"/>
              <a:t>pollution management </a:t>
            </a:r>
            <a:r>
              <a:rPr lang="en-US" sz="1200" b="1" dirty="0"/>
              <a:t>measures that will need to be implemented to achieve the load reductions </a:t>
            </a:r>
            <a:r>
              <a:rPr lang="en-US" sz="1200" dirty="0" smtClean="0"/>
              <a:t>estimated </a:t>
            </a:r>
            <a:r>
              <a:rPr lang="en-US" sz="1200" dirty="0"/>
              <a:t>above and an </a:t>
            </a:r>
            <a:r>
              <a:rPr lang="en-US" sz="1200" b="1" dirty="0"/>
              <a:t>identification (using a map or a description) of the critical areas </a:t>
            </a:r>
            <a:r>
              <a:rPr lang="en-US" sz="1200" dirty="0"/>
              <a:t>in which those measures will be needed to implement this plan. </a:t>
            </a:r>
          </a:p>
          <a:p>
            <a:pPr marL="228600" indent="-228600">
              <a:buFont typeface="+mj-lt"/>
              <a:buAutoNum type="alphaLcParenR"/>
            </a:pPr>
            <a:r>
              <a:rPr lang="en-US" sz="1200" b="1" dirty="0" smtClean="0"/>
              <a:t>Estimates </a:t>
            </a:r>
            <a:r>
              <a:rPr lang="en-US" sz="1200" b="1" dirty="0"/>
              <a:t>of the amounts of technical and financial assistance needed, associated costs</a:t>
            </a:r>
            <a:r>
              <a:rPr lang="en-US" sz="1200" dirty="0"/>
              <a:t>, and/or the sources and authorities that will be relied upon, to implement this plan. </a:t>
            </a:r>
          </a:p>
          <a:p>
            <a:pPr marL="228600" indent="-228600">
              <a:buFont typeface="+mj-lt"/>
              <a:buAutoNum type="alphaLcParenR"/>
            </a:pPr>
            <a:r>
              <a:rPr lang="en-US" sz="1200" dirty="0" smtClean="0"/>
              <a:t>An </a:t>
            </a:r>
            <a:r>
              <a:rPr lang="en-US" sz="1200" b="1" dirty="0"/>
              <a:t>information/education component </a:t>
            </a:r>
            <a:r>
              <a:rPr lang="en-US" sz="1200" dirty="0"/>
              <a:t>that will be used to enhance public understanding of the project and encourage their early and continued participation in selecting, designing, and implementing the NPS management measures that will be implemented. </a:t>
            </a:r>
          </a:p>
          <a:p>
            <a:pPr marL="228600" indent="-228600">
              <a:buFont typeface="+mj-lt"/>
              <a:buAutoNum type="alphaLcParenR"/>
            </a:pPr>
            <a:r>
              <a:rPr lang="en-US" sz="1200" dirty="0" smtClean="0"/>
              <a:t>A </a:t>
            </a:r>
            <a:r>
              <a:rPr lang="en-US" sz="1200" b="1" dirty="0"/>
              <a:t>schedule for implementing the </a:t>
            </a:r>
            <a:r>
              <a:rPr lang="en-US" sz="1200" b="1" dirty="0" smtClean="0"/>
              <a:t>non-point source (NPS) </a:t>
            </a:r>
            <a:r>
              <a:rPr lang="en-US" sz="1200" b="1" dirty="0"/>
              <a:t>management measures </a:t>
            </a:r>
            <a:r>
              <a:rPr lang="en-US" sz="1200" dirty="0"/>
              <a:t>identified in this plan that is reasonably expeditious. </a:t>
            </a:r>
          </a:p>
          <a:p>
            <a:pPr marL="228600" indent="-228600">
              <a:buFont typeface="+mj-lt"/>
              <a:buAutoNum type="alphaLcParenR"/>
            </a:pPr>
            <a:r>
              <a:rPr lang="en-US" sz="1200" b="1" dirty="0" smtClean="0"/>
              <a:t>A </a:t>
            </a:r>
            <a:r>
              <a:rPr lang="en-US" sz="1200" b="1" dirty="0"/>
              <a:t>description of interim, measurable milestones</a:t>
            </a:r>
            <a:r>
              <a:rPr lang="en-US" sz="1200" dirty="0"/>
              <a:t> for determining whether NPS management measures or other control actions are being implemented. </a:t>
            </a:r>
          </a:p>
          <a:p>
            <a:pPr marL="228600" indent="-228600">
              <a:buFont typeface="+mj-lt"/>
              <a:buAutoNum type="alphaLcParenR"/>
            </a:pPr>
            <a:r>
              <a:rPr lang="en-US" sz="1200" dirty="0" smtClean="0"/>
              <a:t>A </a:t>
            </a:r>
            <a:r>
              <a:rPr lang="en-US" sz="1200" b="1" dirty="0"/>
              <a:t>set of criteria that can be used to determine whether loading reductions are being achieved </a:t>
            </a:r>
            <a:r>
              <a:rPr lang="en-US" sz="1200" dirty="0"/>
              <a:t>over time and substantial progress is being made toward attaining water quality standards and, if not, the criteria for determining whether this watershed-based plan needs to be revised or, if a NPS TMDL has been established, whether the NPS TMDL needs to be revised. </a:t>
            </a:r>
          </a:p>
          <a:p>
            <a:pPr marL="228600" indent="-228600">
              <a:buFont typeface="+mj-lt"/>
              <a:buAutoNum type="alphaLcParenR"/>
            </a:pPr>
            <a:r>
              <a:rPr lang="en-US" sz="1200" dirty="0"/>
              <a:t> </a:t>
            </a:r>
            <a:r>
              <a:rPr lang="en-US" sz="1200" dirty="0" smtClean="0"/>
              <a:t>A </a:t>
            </a:r>
            <a:r>
              <a:rPr lang="en-US" sz="1200" b="1" dirty="0" smtClean="0"/>
              <a:t>monitoring </a:t>
            </a:r>
            <a:r>
              <a:rPr lang="en-US" sz="1200" b="1" dirty="0"/>
              <a:t>component to </a:t>
            </a:r>
            <a:r>
              <a:rPr lang="en-US" sz="1200" b="1" dirty="0" smtClean="0"/>
              <a:t>evaluate the </a:t>
            </a:r>
            <a:r>
              <a:rPr lang="en-US" sz="1200" b="1" dirty="0"/>
              <a:t>effectiveness </a:t>
            </a:r>
            <a:r>
              <a:rPr lang="en-US" sz="1200" dirty="0"/>
              <a:t>of the implementation efforts over time, measured against the criteria established under item (h) immediately above. </a:t>
            </a:r>
          </a:p>
          <a:p>
            <a:endParaRPr lang="en-US" dirty="0"/>
          </a:p>
        </p:txBody>
      </p:sp>
    </p:spTree>
    <p:extLst>
      <p:ext uri="{BB962C8B-B14F-4D97-AF65-F5344CB8AC3E}">
        <p14:creationId xmlns:p14="http://schemas.microsoft.com/office/powerpoint/2010/main" val="3191307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14600"/>
            <a:ext cx="4025886" cy="838200"/>
          </a:xfrm>
        </p:spPr>
        <p:txBody>
          <a:bodyPr/>
          <a:lstStyle/>
          <a:p>
            <a:pPr algn="ctr"/>
            <a:r>
              <a:rPr lang="en-US" dirty="0" smtClean="0"/>
              <a:t>Inlet Contributing Area Prioritization </a:t>
            </a:r>
            <a:r>
              <a:rPr lang="en-US" dirty="0" smtClean="0"/>
              <a:t/>
            </a:r>
            <a:br>
              <a:rPr lang="en-US" dirty="0" smtClean="0"/>
            </a:br>
            <a:r>
              <a:rPr lang="en-US" dirty="0" smtClean="0"/>
              <a:t>Workshop</a:t>
            </a:r>
            <a:endParaRPr lang="en-US" dirty="0"/>
          </a:p>
        </p:txBody>
      </p:sp>
      <p:sp>
        <p:nvSpPr>
          <p:cNvPr id="3" name="Content Placeholder 2"/>
          <p:cNvSpPr>
            <a:spLocks noGrp="1"/>
          </p:cNvSpPr>
          <p:nvPr>
            <p:ph idx="1"/>
          </p:nvPr>
        </p:nvSpPr>
        <p:spPr>
          <a:xfrm>
            <a:off x="-36443" y="3581400"/>
            <a:ext cx="4138529" cy="4114800"/>
          </a:xfrm>
        </p:spPr>
        <p:txBody>
          <a:bodyPr/>
          <a:lstStyle/>
          <a:p>
            <a:pPr indent="0"/>
            <a:r>
              <a:rPr lang="en-US" sz="1600" dirty="0" smtClean="0"/>
              <a:t>The NOAA Coral Reef Conservation Program funded a watershed-scale prioritization workshop in April 2015, to present the outcomes from the watershed delineation and water quality data assessment project and get feedback from southeast Florida water resource and natural resource managers to guide future watershed planning and LBSP reduction efforts</a:t>
            </a:r>
            <a:r>
              <a:rPr lang="en-US" sz="1600" dirty="0" smtClean="0"/>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2086" y="152400"/>
            <a:ext cx="4917191"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3952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996203919"/>
              </p:ext>
            </p:extLst>
          </p:nvPr>
        </p:nvGraphicFramePr>
        <p:xfrm>
          <a:off x="4343400" y="1676400"/>
          <a:ext cx="4419600" cy="1735074"/>
        </p:xfrm>
        <a:graphic>
          <a:graphicData uri="http://schemas.openxmlformats.org/drawingml/2006/table">
            <a:tbl>
              <a:tblPr firstRow="1" firstCol="1" bandRow="1"/>
              <a:tblGrid>
                <a:gridCol w="4419600"/>
              </a:tblGrid>
              <a:tr h="181900">
                <a:tc>
                  <a:txBody>
                    <a:bodyPr/>
                    <a:lstStyle/>
                    <a:p>
                      <a:pPr marL="0" marR="0">
                        <a:lnSpc>
                          <a:spcPct val="115000"/>
                        </a:lnSpc>
                        <a:spcBef>
                          <a:spcPts val="0"/>
                        </a:spcBef>
                        <a:spcAft>
                          <a:spcPts val="0"/>
                        </a:spcAft>
                      </a:pPr>
                      <a:r>
                        <a:rPr lang="en-US" sz="1100" b="1" dirty="0">
                          <a:effectLst/>
                          <a:latin typeface="Calibri"/>
                          <a:ea typeface="Times New Roman"/>
                          <a:cs typeface="Times New Roman"/>
                        </a:rPr>
                        <a:t>Initial Criteria</a:t>
                      </a:r>
                      <a:endParaRPr lang="en-US" sz="11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181900">
                <a:tc>
                  <a:txBody>
                    <a:bodyPr/>
                    <a:lstStyle/>
                    <a:p>
                      <a:pPr marL="228600" marR="0" indent="-228600">
                        <a:lnSpc>
                          <a:spcPct val="115000"/>
                        </a:lnSpc>
                        <a:spcBef>
                          <a:spcPts val="0"/>
                        </a:spcBef>
                        <a:spcAft>
                          <a:spcPts val="0"/>
                        </a:spcAft>
                      </a:pPr>
                      <a:r>
                        <a:rPr lang="en-US" sz="1100">
                          <a:effectLst/>
                          <a:latin typeface="Calibri"/>
                          <a:ea typeface="Times New Roman"/>
                          <a:cs typeface="Times New Roman"/>
                        </a:rPr>
                        <a:t>1.  	Availability of data and information in the ICA and adjacent to the inlet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900">
                <a:tc>
                  <a:txBody>
                    <a:bodyPr/>
                    <a:lstStyle/>
                    <a:p>
                      <a:pPr marL="228600" marR="0" indent="-228600">
                        <a:lnSpc>
                          <a:spcPct val="115000"/>
                        </a:lnSpc>
                        <a:spcBef>
                          <a:spcPts val="0"/>
                        </a:spcBef>
                        <a:spcAft>
                          <a:spcPts val="0"/>
                        </a:spcAft>
                      </a:pPr>
                      <a:r>
                        <a:rPr lang="en-US" sz="1100">
                          <a:effectLst/>
                          <a:latin typeface="Calibri"/>
                          <a:ea typeface="Times New Roman"/>
                          <a:cs typeface="Times New Roman"/>
                        </a:rPr>
                        <a:t>2.  	Ability to detect change in the coral reef habitat in the ICA and adjacent to the inlet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900">
                <a:tc>
                  <a:txBody>
                    <a:bodyPr/>
                    <a:lstStyle/>
                    <a:p>
                      <a:pPr marL="228600" marR="0" indent="-228600">
                        <a:lnSpc>
                          <a:spcPct val="115000"/>
                        </a:lnSpc>
                        <a:spcBef>
                          <a:spcPts val="0"/>
                        </a:spcBef>
                        <a:spcAft>
                          <a:spcPts val="0"/>
                        </a:spcAft>
                      </a:pPr>
                      <a:r>
                        <a:rPr lang="en-US" sz="1100">
                          <a:effectLst/>
                          <a:latin typeface="Calibri"/>
                          <a:ea typeface="Times New Roman"/>
                          <a:cs typeface="Times New Roman"/>
                        </a:rPr>
                        <a:t>3.  	The quality and quantity of existing habitat in the ICA and adjacent to the inlet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900">
                <a:tc>
                  <a:txBody>
                    <a:bodyPr/>
                    <a:lstStyle/>
                    <a:p>
                      <a:pPr marL="228600" marR="0" indent="-228600">
                        <a:lnSpc>
                          <a:spcPct val="115000"/>
                        </a:lnSpc>
                        <a:spcBef>
                          <a:spcPts val="0"/>
                        </a:spcBef>
                        <a:spcAft>
                          <a:spcPts val="0"/>
                        </a:spcAft>
                      </a:pPr>
                      <a:r>
                        <a:rPr lang="en-US" sz="1100">
                          <a:effectLst/>
                          <a:latin typeface="Calibri"/>
                          <a:ea typeface="Times New Roman"/>
                          <a:cs typeface="Times New Roman"/>
                        </a:rPr>
                        <a:t>4.	The manageability or complexity of the ICA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900">
                <a:tc>
                  <a:txBody>
                    <a:bodyPr/>
                    <a:lstStyle/>
                    <a:p>
                      <a:pPr marL="228600" marR="0" indent="-228600">
                        <a:lnSpc>
                          <a:spcPct val="115000"/>
                        </a:lnSpc>
                        <a:spcBef>
                          <a:spcPts val="0"/>
                        </a:spcBef>
                        <a:spcAft>
                          <a:spcPts val="0"/>
                        </a:spcAft>
                      </a:pPr>
                      <a:r>
                        <a:rPr lang="en-US" sz="1100">
                          <a:effectLst/>
                          <a:latin typeface="Calibri"/>
                          <a:ea typeface="Times New Roman"/>
                          <a:cs typeface="Times New Roman"/>
                        </a:rPr>
                        <a:t>5.  	The size of the flow and pollutant load in the ICA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900">
                <a:tc>
                  <a:txBody>
                    <a:bodyPr/>
                    <a:lstStyle/>
                    <a:p>
                      <a:pPr marL="228600" marR="0" indent="-228600">
                        <a:lnSpc>
                          <a:spcPct val="115000"/>
                        </a:lnSpc>
                        <a:spcBef>
                          <a:spcPts val="0"/>
                        </a:spcBef>
                        <a:spcAft>
                          <a:spcPts val="0"/>
                        </a:spcAft>
                      </a:pPr>
                      <a:r>
                        <a:rPr lang="en-US" sz="1100" dirty="0">
                          <a:effectLst/>
                          <a:latin typeface="Calibri"/>
                          <a:ea typeface="Times New Roman"/>
                          <a:cs typeface="Times New Roman"/>
                        </a:rPr>
                        <a:t>6.  	Partnerships (politics, finances, capacity) in the ICA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Rectangle 1"/>
          <p:cNvSpPr>
            <a:spLocks noChangeArrowheads="1"/>
          </p:cNvSpPr>
          <p:nvPr/>
        </p:nvSpPr>
        <p:spPr bwMode="auto">
          <a:xfrm>
            <a:off x="1870075" y="3744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717590877"/>
              </p:ext>
            </p:extLst>
          </p:nvPr>
        </p:nvGraphicFramePr>
        <p:xfrm>
          <a:off x="4343400" y="3744913"/>
          <a:ext cx="4495801" cy="2157293"/>
        </p:xfrm>
        <a:graphic>
          <a:graphicData uri="http://schemas.openxmlformats.org/drawingml/2006/table">
            <a:tbl>
              <a:tblPr firstRow="1" firstCol="1" bandRow="1"/>
              <a:tblGrid>
                <a:gridCol w="3721514"/>
                <a:gridCol w="774287"/>
              </a:tblGrid>
              <a:tr h="422219">
                <a:tc>
                  <a:txBody>
                    <a:bodyPr/>
                    <a:lstStyle/>
                    <a:p>
                      <a:pPr marL="0" marR="0">
                        <a:lnSpc>
                          <a:spcPct val="115000"/>
                        </a:lnSpc>
                        <a:spcBef>
                          <a:spcPts val="0"/>
                        </a:spcBef>
                        <a:spcAft>
                          <a:spcPts val="0"/>
                        </a:spcAft>
                      </a:pPr>
                      <a:r>
                        <a:rPr lang="en-US" sz="1100" b="1" dirty="0" smtClean="0">
                          <a:effectLst/>
                          <a:latin typeface="Calibri"/>
                          <a:ea typeface="Times New Roman"/>
                          <a:cs typeface="Times New Roman"/>
                        </a:rPr>
                        <a:t>Revised Criteria</a:t>
                      </a:r>
                      <a:endParaRPr lang="en-US" sz="11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1100" b="1">
                          <a:effectLst/>
                          <a:latin typeface="Calibri"/>
                          <a:ea typeface="Times New Roman"/>
                          <a:cs typeface="Times New Roman"/>
                        </a:rPr>
                        <a:t>Weighting Factor</a:t>
                      </a:r>
                      <a:endParaRPr lang="en-US" sz="11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344736">
                <a:tc>
                  <a:txBody>
                    <a:bodyPr/>
                    <a:lstStyle/>
                    <a:p>
                      <a:pPr marL="228600" marR="0" indent="-228600">
                        <a:lnSpc>
                          <a:spcPct val="115000"/>
                        </a:lnSpc>
                        <a:spcBef>
                          <a:spcPts val="0"/>
                        </a:spcBef>
                        <a:spcAft>
                          <a:spcPts val="0"/>
                        </a:spcAft>
                      </a:pPr>
                      <a:r>
                        <a:rPr lang="en-US" sz="1100" dirty="0">
                          <a:effectLst/>
                          <a:latin typeface="Calibri"/>
                          <a:ea typeface="Times New Roman"/>
                          <a:cs typeface="Times New Roman"/>
                        </a:rPr>
                        <a:t>1. 	Availability of data and information in the ICA and adjacent to the inlet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latin typeface="Calibri"/>
                          <a:ea typeface="Times New Roman"/>
                          <a:cs typeface="Times New Roman"/>
                        </a:rPr>
                        <a:t>X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4736">
                <a:tc>
                  <a:txBody>
                    <a:bodyPr/>
                    <a:lstStyle/>
                    <a:p>
                      <a:pPr marL="228600" marR="0" indent="-228600">
                        <a:lnSpc>
                          <a:spcPct val="115000"/>
                        </a:lnSpc>
                        <a:spcBef>
                          <a:spcPts val="0"/>
                        </a:spcBef>
                        <a:spcAft>
                          <a:spcPts val="0"/>
                        </a:spcAft>
                      </a:pPr>
                      <a:r>
                        <a:rPr lang="en-US" sz="1100">
                          <a:effectLst/>
                          <a:latin typeface="Calibri"/>
                          <a:ea typeface="Times New Roman"/>
                          <a:cs typeface="Times New Roman"/>
                        </a:rPr>
                        <a:t>2.	Ability to detect measurable change in the coral reef habitat in the ICA and adjacent to the inlet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effectLst/>
                          <a:latin typeface="Calibri"/>
                          <a:ea typeface="Times New Roman"/>
                          <a:cs typeface="Times New Roman"/>
                        </a:rPr>
                        <a:t>X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4736">
                <a:tc>
                  <a:txBody>
                    <a:bodyPr/>
                    <a:lstStyle/>
                    <a:p>
                      <a:pPr marL="228600" marR="0" indent="-228600">
                        <a:lnSpc>
                          <a:spcPct val="115000"/>
                        </a:lnSpc>
                        <a:spcBef>
                          <a:spcPts val="0"/>
                        </a:spcBef>
                        <a:spcAft>
                          <a:spcPts val="0"/>
                        </a:spcAft>
                      </a:pPr>
                      <a:r>
                        <a:rPr lang="en-US" sz="1100">
                          <a:effectLst/>
                          <a:latin typeface="Calibri"/>
                          <a:ea typeface="Times New Roman"/>
                          <a:cs typeface="Times New Roman"/>
                        </a:rPr>
                        <a:t>3.	The quality and quantity of existing habitat in the ICA and adjacent to the inlet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effectLst/>
                          <a:latin typeface="Calibri"/>
                          <a:ea typeface="Times New Roman"/>
                          <a:cs typeface="Times New Roman"/>
                        </a:rPr>
                        <a:t>X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368">
                <a:tc>
                  <a:txBody>
                    <a:bodyPr/>
                    <a:lstStyle/>
                    <a:p>
                      <a:pPr marL="228600" marR="0" indent="-228600">
                        <a:lnSpc>
                          <a:spcPct val="115000"/>
                        </a:lnSpc>
                        <a:spcBef>
                          <a:spcPts val="0"/>
                        </a:spcBef>
                        <a:spcAft>
                          <a:spcPts val="0"/>
                        </a:spcAft>
                      </a:pPr>
                      <a:r>
                        <a:rPr lang="en-US" sz="1100">
                          <a:effectLst/>
                          <a:latin typeface="Calibri"/>
                          <a:ea typeface="Times New Roman"/>
                          <a:cs typeface="Times New Roman"/>
                        </a:rPr>
                        <a:t>4.	The manageability or complexity of the ICA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effectLst/>
                          <a:latin typeface="Calibri"/>
                          <a:ea typeface="Times New Roman"/>
                          <a:cs typeface="Times New Roman"/>
                        </a:rPr>
                        <a:t>X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368">
                <a:tc>
                  <a:txBody>
                    <a:bodyPr/>
                    <a:lstStyle/>
                    <a:p>
                      <a:pPr marL="228600" marR="0" indent="-228600">
                        <a:lnSpc>
                          <a:spcPct val="115000"/>
                        </a:lnSpc>
                        <a:spcBef>
                          <a:spcPts val="0"/>
                        </a:spcBef>
                        <a:spcAft>
                          <a:spcPts val="0"/>
                        </a:spcAft>
                      </a:pPr>
                      <a:r>
                        <a:rPr lang="en-US" sz="1100">
                          <a:effectLst/>
                          <a:latin typeface="Calibri"/>
                          <a:ea typeface="Times New Roman"/>
                          <a:cs typeface="Times New Roman"/>
                        </a:rPr>
                        <a:t>5.	The size of the flow and pollutant load in the ICA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effectLst/>
                          <a:latin typeface="Calibri"/>
                          <a:ea typeface="Times New Roman"/>
                          <a:cs typeface="Times New Roman"/>
                        </a:rPr>
                        <a:t>X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368">
                <a:tc>
                  <a:txBody>
                    <a:bodyPr/>
                    <a:lstStyle/>
                    <a:p>
                      <a:pPr marL="228600" marR="0" indent="-228600">
                        <a:lnSpc>
                          <a:spcPct val="115000"/>
                        </a:lnSpc>
                        <a:spcBef>
                          <a:spcPts val="0"/>
                        </a:spcBef>
                        <a:spcAft>
                          <a:spcPts val="0"/>
                        </a:spcAft>
                      </a:pPr>
                      <a:r>
                        <a:rPr lang="en-US" sz="1100">
                          <a:effectLst/>
                          <a:latin typeface="Calibri"/>
                          <a:ea typeface="Times New Roman"/>
                          <a:cs typeface="Times New Roman"/>
                        </a:rPr>
                        <a:t>6. 	Partners (politics, finances, capacity) in the ICA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latin typeface="Calibri"/>
                          <a:ea typeface="Times New Roman"/>
                          <a:cs typeface="Times New Roman"/>
                        </a:rPr>
                        <a:t>X 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 name="TextBox 9"/>
          <p:cNvSpPr txBox="1"/>
          <p:nvPr/>
        </p:nvSpPr>
        <p:spPr>
          <a:xfrm>
            <a:off x="152400" y="3581400"/>
            <a:ext cx="3505200" cy="2893100"/>
          </a:xfrm>
          <a:prstGeom prst="rect">
            <a:avLst/>
          </a:prstGeom>
          <a:noFill/>
        </p:spPr>
        <p:txBody>
          <a:bodyPr wrap="square" rtlCol="0">
            <a:spAutoFit/>
          </a:bodyPr>
          <a:lstStyle/>
          <a:p>
            <a:r>
              <a:rPr lang="en-US" sz="1400" dirty="0" smtClean="0"/>
              <a:t>Evaluation and ranking criteria were determined and refined by </a:t>
            </a:r>
            <a:r>
              <a:rPr lang="en-US" sz="1400" dirty="0" smtClean="0"/>
              <a:t>Southeast Florida Coral Reef Initiative (SEFCRI) </a:t>
            </a:r>
            <a:r>
              <a:rPr lang="en-US" sz="1400" dirty="0" smtClean="0"/>
              <a:t>partners in the morning session of the </a:t>
            </a:r>
            <a:r>
              <a:rPr lang="en-US" sz="1400" dirty="0" smtClean="0"/>
              <a:t>prioritization meeting</a:t>
            </a:r>
            <a:r>
              <a:rPr lang="en-US" sz="1400" dirty="0" smtClean="0"/>
              <a:t>.  </a:t>
            </a:r>
          </a:p>
          <a:p>
            <a:endParaRPr lang="en-US" sz="1400" dirty="0"/>
          </a:p>
          <a:p>
            <a:r>
              <a:rPr lang="en-US" sz="1400" dirty="0" smtClean="0"/>
              <a:t>SEFCRI partners decided to consider weighting factors to specific attributes of the watersheds.    </a:t>
            </a:r>
          </a:p>
          <a:p>
            <a:endParaRPr lang="en-US" sz="1400" dirty="0"/>
          </a:p>
          <a:p>
            <a:r>
              <a:rPr lang="en-US" sz="1400" dirty="0" smtClean="0"/>
              <a:t>During the afternoon session, SEFCRI partners used these weighted criteria to rank the nine southeast Florida </a:t>
            </a:r>
            <a:r>
              <a:rPr lang="en-US" sz="1400" dirty="0" smtClean="0"/>
              <a:t>ICAs.</a:t>
            </a:r>
            <a:endParaRPr lang="en-US" sz="1400" dirty="0"/>
          </a:p>
        </p:txBody>
      </p:sp>
      <p:sp>
        <p:nvSpPr>
          <p:cNvPr id="2" name="Rectangle 1"/>
          <p:cNvSpPr/>
          <p:nvPr/>
        </p:nvSpPr>
        <p:spPr>
          <a:xfrm>
            <a:off x="0" y="2362200"/>
            <a:ext cx="3581401" cy="830997"/>
          </a:xfrm>
          <a:prstGeom prst="rect">
            <a:avLst/>
          </a:prstGeom>
        </p:spPr>
        <p:txBody>
          <a:bodyPr wrap="square">
            <a:spAutoFit/>
          </a:bodyPr>
          <a:lstStyle/>
          <a:p>
            <a:pPr algn="ctr"/>
            <a:r>
              <a:rPr lang="en-US" sz="2400" kern="0" dirty="0" smtClean="0">
                <a:solidFill>
                  <a:srgbClr val="007262"/>
                </a:solidFill>
                <a:latin typeface="Arial Black"/>
                <a:cs typeface="+mj-cs"/>
              </a:rPr>
              <a:t>ICA </a:t>
            </a:r>
            <a:r>
              <a:rPr lang="en-US" sz="2400" kern="0" dirty="0" smtClean="0">
                <a:solidFill>
                  <a:srgbClr val="007262"/>
                </a:solidFill>
                <a:latin typeface="Arial Black"/>
                <a:cs typeface="+mj-cs"/>
              </a:rPr>
              <a:t>Prioritization </a:t>
            </a:r>
            <a:r>
              <a:rPr lang="en-US" sz="2400" kern="0" dirty="0">
                <a:solidFill>
                  <a:srgbClr val="007262"/>
                </a:solidFill>
                <a:latin typeface="Arial Black"/>
                <a:cs typeface="+mj-cs"/>
              </a:rPr>
              <a:t>Workshop</a:t>
            </a:r>
            <a:endParaRPr lang="en-US" dirty="0"/>
          </a:p>
        </p:txBody>
      </p:sp>
    </p:spTree>
    <p:extLst>
      <p:ext uri="{BB962C8B-B14F-4D97-AF65-F5344CB8AC3E}">
        <p14:creationId xmlns:p14="http://schemas.microsoft.com/office/powerpoint/2010/main" val="769850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78201269"/>
              </p:ext>
            </p:extLst>
          </p:nvPr>
        </p:nvGraphicFramePr>
        <p:xfrm>
          <a:off x="152400" y="2133600"/>
          <a:ext cx="8839200" cy="4669681"/>
        </p:xfrm>
        <a:graphic>
          <a:graphicData uri="http://schemas.openxmlformats.org/drawingml/2006/table">
            <a:tbl>
              <a:tblPr firstRow="1" firstCol="1" bandRow="1"/>
              <a:tblGrid>
                <a:gridCol w="7908758"/>
                <a:gridCol w="930442"/>
              </a:tblGrid>
              <a:tr h="253129">
                <a:tc>
                  <a:txBody>
                    <a:bodyPr/>
                    <a:lstStyle/>
                    <a:p>
                      <a:pPr marL="171450" marR="0" indent="-171450">
                        <a:lnSpc>
                          <a:spcPct val="115000"/>
                        </a:lnSpc>
                        <a:spcBef>
                          <a:spcPts val="0"/>
                        </a:spcBef>
                        <a:spcAft>
                          <a:spcPts val="0"/>
                        </a:spcAft>
                      </a:pPr>
                      <a:r>
                        <a:rPr lang="en-US" sz="1100" b="1" dirty="0">
                          <a:effectLst/>
                          <a:latin typeface="Calibri"/>
                          <a:ea typeface="Times New Roman"/>
                          <a:cs typeface="Times New Roman"/>
                        </a:rPr>
                        <a:t>Final Criteria</a:t>
                      </a:r>
                      <a:endParaRPr lang="en-US" sz="1100" dirty="0">
                        <a:effectLst/>
                        <a:latin typeface="Calibri"/>
                        <a:ea typeface="Times New Roman"/>
                        <a:cs typeface="Times New Roman"/>
                      </a:endParaRPr>
                    </a:p>
                  </a:txBody>
                  <a:tcPr marL="31821" marR="31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1100" b="1" dirty="0">
                          <a:effectLst/>
                          <a:latin typeface="Calibri"/>
                          <a:ea typeface="Times New Roman"/>
                          <a:cs typeface="Times New Roman"/>
                        </a:rPr>
                        <a:t>Weight Factor</a:t>
                      </a:r>
                      <a:endParaRPr lang="en-US" sz="1100" dirty="0">
                        <a:effectLst/>
                        <a:latin typeface="Calibri"/>
                        <a:ea typeface="Times New Roman"/>
                        <a:cs typeface="Times New Roman"/>
                      </a:endParaRPr>
                    </a:p>
                  </a:txBody>
                  <a:tcPr marL="31821" marR="31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753164">
                <a:tc>
                  <a:txBody>
                    <a:bodyPr/>
                    <a:lstStyle/>
                    <a:p>
                      <a:pPr marL="171450" marR="0" indent="-171450">
                        <a:lnSpc>
                          <a:spcPct val="115000"/>
                        </a:lnSpc>
                        <a:spcBef>
                          <a:spcPts val="0"/>
                        </a:spcBef>
                        <a:spcAft>
                          <a:spcPts val="0"/>
                        </a:spcAft>
                      </a:pPr>
                      <a:r>
                        <a:rPr lang="en-US" sz="900" b="1" dirty="0">
                          <a:solidFill>
                            <a:srgbClr val="1F497D"/>
                          </a:solidFill>
                          <a:effectLst/>
                          <a:latin typeface="Calibri"/>
                          <a:ea typeface="Times New Roman"/>
                          <a:cs typeface="Times New Roman"/>
                        </a:rPr>
                        <a:t>1. Availability of data and information in the ICA and adjacent to the inlet.</a:t>
                      </a:r>
                      <a:r>
                        <a:rPr lang="en-US" sz="900" dirty="0">
                          <a:effectLst/>
                          <a:latin typeface="Calibri"/>
                          <a:ea typeface="Times New Roman"/>
                          <a:cs typeface="Times New Roman"/>
                        </a:rPr>
                        <a:t>  Data and information is needed to assess the existing conditions in an ICA so that LBSP sources can be identified, management measures can be identified, and impacts of the management measures can be tracked.  An ICA with a wealth of existing data and information is ripe for the development of a management plan, while an ICA in which little is known could benefit from templates and lessons learned from a pilot watershed plan in another watershed.  ICAs that have a greater availability of data and information receive a higher score.   </a:t>
                      </a:r>
                    </a:p>
                    <a:p>
                      <a:pPr marL="171450" marR="0" indent="-171450">
                        <a:lnSpc>
                          <a:spcPct val="115000"/>
                        </a:lnSpc>
                        <a:spcBef>
                          <a:spcPts val="0"/>
                        </a:spcBef>
                        <a:spcAft>
                          <a:spcPts val="0"/>
                        </a:spcAft>
                      </a:pPr>
                      <a:r>
                        <a:rPr lang="en-US" sz="900" dirty="0">
                          <a:effectLst/>
                          <a:latin typeface="Calibri"/>
                          <a:ea typeface="Times New Roman"/>
                          <a:cs typeface="Times New Roman"/>
                        </a:rPr>
                        <a:t> </a:t>
                      </a:r>
                    </a:p>
                  </a:txBody>
                  <a:tcPr marL="31821" marR="31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dirty="0">
                          <a:effectLst/>
                          <a:latin typeface="Calibri"/>
                          <a:ea typeface="Times New Roman"/>
                          <a:cs typeface="Times New Roman"/>
                        </a:rPr>
                        <a:t>X 3</a:t>
                      </a:r>
                    </a:p>
                  </a:txBody>
                  <a:tcPr marL="31821" marR="31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3164">
                <a:tc>
                  <a:txBody>
                    <a:bodyPr/>
                    <a:lstStyle/>
                    <a:p>
                      <a:pPr marL="171450" marR="0" indent="-171450">
                        <a:lnSpc>
                          <a:spcPct val="115000"/>
                        </a:lnSpc>
                        <a:spcBef>
                          <a:spcPts val="0"/>
                        </a:spcBef>
                        <a:spcAft>
                          <a:spcPts val="0"/>
                        </a:spcAft>
                      </a:pPr>
                      <a:r>
                        <a:rPr lang="en-US" sz="900" b="1" dirty="0">
                          <a:solidFill>
                            <a:srgbClr val="1F497D"/>
                          </a:solidFill>
                          <a:effectLst/>
                          <a:latin typeface="Calibri"/>
                          <a:ea typeface="Times New Roman"/>
                          <a:cs typeface="Times New Roman"/>
                        </a:rPr>
                        <a:t>2.	The quality and quantity of existing coral reef habitat adjacent to the inlet.  </a:t>
                      </a:r>
                      <a:r>
                        <a:rPr lang="en-US" sz="900" dirty="0">
                          <a:effectLst/>
                          <a:latin typeface="Calibri"/>
                          <a:ea typeface="Times New Roman"/>
                          <a:cs typeface="Times New Roman"/>
                        </a:rPr>
                        <a:t>Some ICAs have more coral reef habitat and better quality coral reef habitat than other ICAs.  Admittedly, the group agreed that this criterion is slightly flawed in that quality and quantity do not always go hand in hand, and coral reef quality is somewhat of a subjective evaluation.  However, the group agreed that, in voting on this criterion, each would do their best to consider both quality and quantity in their ranking.  ICAs that have a greater quality and quantity of existing coral reef habitat receive a higher score.   </a:t>
                      </a:r>
                    </a:p>
                    <a:p>
                      <a:pPr marL="171450" marR="0" indent="-171450">
                        <a:lnSpc>
                          <a:spcPct val="115000"/>
                        </a:lnSpc>
                        <a:spcBef>
                          <a:spcPts val="0"/>
                        </a:spcBef>
                        <a:spcAft>
                          <a:spcPts val="0"/>
                        </a:spcAft>
                      </a:pPr>
                      <a:r>
                        <a:rPr lang="en-US" sz="900" dirty="0">
                          <a:effectLst/>
                          <a:latin typeface="Calibri"/>
                          <a:ea typeface="Times New Roman"/>
                          <a:cs typeface="Times New Roman"/>
                        </a:rPr>
                        <a:t> </a:t>
                      </a:r>
                    </a:p>
                  </a:txBody>
                  <a:tcPr marL="31821" marR="31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dirty="0">
                          <a:effectLst/>
                          <a:latin typeface="Calibri"/>
                          <a:ea typeface="Times New Roman"/>
                          <a:cs typeface="Times New Roman"/>
                        </a:rPr>
                        <a:t>X 1</a:t>
                      </a:r>
                    </a:p>
                  </a:txBody>
                  <a:tcPr marL="31821" marR="31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3164">
                <a:tc>
                  <a:txBody>
                    <a:bodyPr/>
                    <a:lstStyle/>
                    <a:p>
                      <a:pPr marL="171450" marR="0" indent="-171450">
                        <a:lnSpc>
                          <a:spcPct val="115000"/>
                        </a:lnSpc>
                        <a:spcBef>
                          <a:spcPts val="0"/>
                        </a:spcBef>
                        <a:spcAft>
                          <a:spcPts val="0"/>
                        </a:spcAft>
                      </a:pPr>
                      <a:r>
                        <a:rPr lang="en-US" sz="900" b="1">
                          <a:solidFill>
                            <a:srgbClr val="1F497D"/>
                          </a:solidFill>
                          <a:effectLst/>
                          <a:latin typeface="Calibri"/>
                          <a:ea typeface="Times New Roman"/>
                          <a:cs typeface="Times New Roman"/>
                        </a:rPr>
                        <a:t>3.	The quality and quantity of existing estuary habitat in the ICA.  </a:t>
                      </a:r>
                      <a:r>
                        <a:rPr lang="en-US" sz="900">
                          <a:effectLst/>
                          <a:latin typeface="Calibri"/>
                          <a:ea typeface="Times New Roman"/>
                          <a:cs typeface="Times New Roman"/>
                        </a:rPr>
                        <a:t>Some ICAs have more estuarine habitat and better quality estuarine habitat than other ICAs.  Admittedly, the group agreed that this criterion is slightly flawed in that quality and quantity do not always go hand in hand, and estuarine quality is somewhat of a subjective evaluation.  However, the group agreed that, in voting on this criterion, each would do their best to consider both quality and quantity in their ranking.  ICAs that have a greater quality and quantity of existing estuarine habitat receive a higher score.   </a:t>
                      </a:r>
                    </a:p>
                    <a:p>
                      <a:pPr marL="171450" marR="0" indent="-171450">
                        <a:lnSpc>
                          <a:spcPct val="115000"/>
                        </a:lnSpc>
                        <a:spcBef>
                          <a:spcPts val="0"/>
                        </a:spcBef>
                        <a:spcAft>
                          <a:spcPts val="0"/>
                        </a:spcAft>
                      </a:pPr>
                      <a:r>
                        <a:rPr lang="en-US" sz="900">
                          <a:effectLst/>
                          <a:latin typeface="Calibri"/>
                          <a:ea typeface="Times New Roman"/>
                          <a:cs typeface="Times New Roman"/>
                        </a:rPr>
                        <a:t> </a:t>
                      </a:r>
                    </a:p>
                  </a:txBody>
                  <a:tcPr marL="31821" marR="31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dirty="0">
                          <a:effectLst/>
                          <a:latin typeface="Calibri"/>
                          <a:ea typeface="Times New Roman"/>
                          <a:cs typeface="Times New Roman"/>
                        </a:rPr>
                        <a:t>X 1</a:t>
                      </a:r>
                    </a:p>
                  </a:txBody>
                  <a:tcPr marL="31821" marR="31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5589">
                <a:tc>
                  <a:txBody>
                    <a:bodyPr/>
                    <a:lstStyle/>
                    <a:p>
                      <a:pPr marL="171450" marR="0" indent="-171450">
                        <a:lnSpc>
                          <a:spcPct val="115000"/>
                        </a:lnSpc>
                        <a:spcBef>
                          <a:spcPts val="0"/>
                        </a:spcBef>
                        <a:spcAft>
                          <a:spcPts val="0"/>
                        </a:spcAft>
                      </a:pPr>
                      <a:r>
                        <a:rPr lang="en-US" sz="900" b="1" dirty="0">
                          <a:solidFill>
                            <a:srgbClr val="1F497D"/>
                          </a:solidFill>
                          <a:effectLst/>
                          <a:latin typeface="Calibri"/>
                          <a:ea typeface="Times New Roman"/>
                          <a:cs typeface="Times New Roman"/>
                        </a:rPr>
                        <a:t>4.	The manageability or complexity of the ICA.  </a:t>
                      </a:r>
                      <a:r>
                        <a:rPr lang="en-US" sz="900" dirty="0">
                          <a:effectLst/>
                          <a:latin typeface="Calibri"/>
                          <a:ea typeface="Times New Roman"/>
                          <a:cs typeface="Times New Roman"/>
                        </a:rPr>
                        <a:t>Southeast Florida has a highly managed water system, with an intricate network of primary, secondary and tertiary canals through which water is conveyed and pumped for a variety of competing uses (general drainage, flood control, water supply, and ecosystem needs).  Some ICAs contain significantly more or fewer canals as well as flood storage facilities, varieties of wastewater treatment facilities, and varieties of land uses.  As a result, the ICAs have varying levels of complexity in the manageability of the LBSPs in the ICA.  The less complex the ICA, generally the more manageable it is.  ICAs that are less complex and more manageable receive a higher score.   </a:t>
                      </a:r>
                    </a:p>
                    <a:p>
                      <a:pPr marL="171450" marR="0" indent="-171450">
                        <a:lnSpc>
                          <a:spcPct val="115000"/>
                        </a:lnSpc>
                        <a:spcBef>
                          <a:spcPts val="0"/>
                        </a:spcBef>
                        <a:spcAft>
                          <a:spcPts val="0"/>
                        </a:spcAft>
                      </a:pPr>
                      <a:r>
                        <a:rPr lang="en-US" sz="900" dirty="0">
                          <a:effectLst/>
                          <a:latin typeface="Calibri"/>
                          <a:ea typeface="Times New Roman"/>
                          <a:cs typeface="Times New Roman"/>
                        </a:rPr>
                        <a:t> </a:t>
                      </a:r>
                    </a:p>
                  </a:txBody>
                  <a:tcPr marL="31821" marR="31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dirty="0">
                          <a:effectLst/>
                          <a:latin typeface="Calibri"/>
                          <a:ea typeface="Times New Roman"/>
                          <a:cs typeface="Times New Roman"/>
                        </a:rPr>
                        <a:t>X 2</a:t>
                      </a:r>
                    </a:p>
                  </a:txBody>
                  <a:tcPr marL="31821" marR="31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0739">
                <a:tc>
                  <a:txBody>
                    <a:bodyPr/>
                    <a:lstStyle/>
                    <a:p>
                      <a:pPr marL="171450" marR="0" indent="-171450">
                        <a:lnSpc>
                          <a:spcPct val="115000"/>
                        </a:lnSpc>
                        <a:spcBef>
                          <a:spcPts val="0"/>
                        </a:spcBef>
                        <a:spcAft>
                          <a:spcPts val="0"/>
                        </a:spcAft>
                      </a:pPr>
                      <a:r>
                        <a:rPr lang="en-US" sz="900" b="1">
                          <a:solidFill>
                            <a:srgbClr val="1F497D"/>
                          </a:solidFill>
                          <a:effectLst/>
                          <a:latin typeface="Calibri"/>
                          <a:ea typeface="Times New Roman"/>
                          <a:cs typeface="Times New Roman"/>
                        </a:rPr>
                        <a:t>5.	The size of the flow and pollutant load in the ICA.  </a:t>
                      </a:r>
                      <a:r>
                        <a:rPr lang="en-US" sz="900">
                          <a:effectLst/>
                          <a:latin typeface="Calibri"/>
                          <a:ea typeface="Times New Roman"/>
                          <a:cs typeface="Times New Roman"/>
                        </a:rPr>
                        <a:t>Clearly the different ICAs each have varying levels of pollutants loads from LBSP.  The LBSP Report prepared in advance of this meeting provides a basic estimate of land-based nutrient loads in each ICA, for purposes of comparison.  Total flows into the ICAs are also influenced by the sheer size of the ICA.  ICAs that have a greater flow and larger pollutant load receive a higher score.   </a:t>
                      </a:r>
                    </a:p>
                    <a:p>
                      <a:pPr marL="171450" marR="0" indent="-171450">
                        <a:lnSpc>
                          <a:spcPct val="115000"/>
                        </a:lnSpc>
                        <a:spcBef>
                          <a:spcPts val="0"/>
                        </a:spcBef>
                        <a:spcAft>
                          <a:spcPts val="0"/>
                        </a:spcAft>
                      </a:pPr>
                      <a:r>
                        <a:rPr lang="en-US" sz="900">
                          <a:effectLst/>
                          <a:latin typeface="Calibri"/>
                          <a:ea typeface="Times New Roman"/>
                          <a:cs typeface="Times New Roman"/>
                        </a:rPr>
                        <a:t> </a:t>
                      </a:r>
                    </a:p>
                  </a:txBody>
                  <a:tcPr marL="31821" marR="31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dirty="0">
                          <a:effectLst/>
                          <a:latin typeface="Calibri"/>
                          <a:ea typeface="Times New Roman"/>
                          <a:cs typeface="Times New Roman"/>
                        </a:rPr>
                        <a:t>X 2</a:t>
                      </a:r>
                    </a:p>
                  </a:txBody>
                  <a:tcPr marL="31821" marR="31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8315">
                <a:tc>
                  <a:txBody>
                    <a:bodyPr/>
                    <a:lstStyle/>
                    <a:p>
                      <a:pPr marL="171450" marR="0" indent="-171450">
                        <a:lnSpc>
                          <a:spcPct val="115000"/>
                        </a:lnSpc>
                        <a:spcBef>
                          <a:spcPts val="0"/>
                        </a:spcBef>
                        <a:spcAft>
                          <a:spcPts val="0"/>
                        </a:spcAft>
                      </a:pPr>
                      <a:r>
                        <a:rPr lang="en-US" sz="900" b="1" dirty="0">
                          <a:solidFill>
                            <a:srgbClr val="1F497D"/>
                          </a:solidFill>
                          <a:effectLst/>
                          <a:latin typeface="Calibri"/>
                          <a:ea typeface="Times New Roman"/>
                          <a:cs typeface="Times New Roman"/>
                        </a:rPr>
                        <a:t>6. Partners (politics, finances, capacity) in the ICA.  </a:t>
                      </a:r>
                      <a:r>
                        <a:rPr lang="en-US" sz="900" dirty="0">
                          <a:effectLst/>
                          <a:latin typeface="Calibri"/>
                          <a:ea typeface="Times New Roman"/>
                          <a:cs typeface="Times New Roman"/>
                        </a:rPr>
                        <a:t>ICAs that have a more established network of partners to assist with and provide political support, financing options and technical and management capacity receive a higher score.   </a:t>
                      </a:r>
                    </a:p>
                    <a:p>
                      <a:pPr marL="171450" marR="0" indent="-171450">
                        <a:lnSpc>
                          <a:spcPct val="115000"/>
                        </a:lnSpc>
                        <a:spcBef>
                          <a:spcPts val="0"/>
                        </a:spcBef>
                        <a:spcAft>
                          <a:spcPts val="0"/>
                        </a:spcAft>
                      </a:pPr>
                      <a:r>
                        <a:rPr lang="en-US" sz="900" dirty="0">
                          <a:effectLst/>
                          <a:latin typeface="Calibri"/>
                          <a:ea typeface="Times New Roman"/>
                          <a:cs typeface="Times New Roman"/>
                        </a:rPr>
                        <a:t> </a:t>
                      </a:r>
                    </a:p>
                  </a:txBody>
                  <a:tcPr marL="31821" marR="31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dirty="0">
                          <a:effectLst/>
                          <a:latin typeface="Calibri"/>
                          <a:ea typeface="Times New Roman"/>
                          <a:cs typeface="Times New Roman"/>
                        </a:rPr>
                        <a:t>X 1</a:t>
                      </a:r>
                    </a:p>
                  </a:txBody>
                  <a:tcPr marL="31821" marR="31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Rectangle 1"/>
          <p:cNvSpPr/>
          <p:nvPr/>
        </p:nvSpPr>
        <p:spPr>
          <a:xfrm>
            <a:off x="2362200" y="1524000"/>
            <a:ext cx="6019800" cy="461665"/>
          </a:xfrm>
          <a:prstGeom prst="rect">
            <a:avLst/>
          </a:prstGeom>
        </p:spPr>
        <p:txBody>
          <a:bodyPr wrap="square">
            <a:spAutoFit/>
          </a:bodyPr>
          <a:lstStyle/>
          <a:p>
            <a:r>
              <a:rPr lang="en-US" sz="2400" kern="0" dirty="0" smtClean="0">
                <a:solidFill>
                  <a:srgbClr val="007262"/>
                </a:solidFill>
                <a:latin typeface="Arial Black"/>
                <a:cs typeface="+mj-cs"/>
              </a:rPr>
              <a:t>ICA </a:t>
            </a:r>
            <a:r>
              <a:rPr lang="en-US" sz="2400" kern="0" dirty="0">
                <a:solidFill>
                  <a:srgbClr val="007262"/>
                </a:solidFill>
                <a:latin typeface="Arial Black"/>
                <a:cs typeface="+mj-cs"/>
              </a:rPr>
              <a:t>Prioritization Workshop</a:t>
            </a:r>
            <a:endParaRPr lang="en-US" dirty="0"/>
          </a:p>
        </p:txBody>
      </p:sp>
    </p:spTree>
    <p:extLst>
      <p:ext uri="{BB962C8B-B14F-4D97-AF65-F5344CB8AC3E}">
        <p14:creationId xmlns:p14="http://schemas.microsoft.com/office/powerpoint/2010/main" val="2898837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1371600"/>
            <a:ext cx="6019800" cy="838200"/>
          </a:xfrm>
        </p:spPr>
        <p:txBody>
          <a:bodyPr/>
          <a:lstStyle/>
          <a:p>
            <a:pPr algn="ctr"/>
            <a:r>
              <a:rPr lang="en-US" b="1" dirty="0"/>
              <a:t>Final Prioritization of the ICAs Based on the Selected Weighted Criteria</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610448245"/>
              </p:ext>
            </p:extLst>
          </p:nvPr>
        </p:nvGraphicFramePr>
        <p:xfrm>
          <a:off x="533399" y="2992439"/>
          <a:ext cx="8077200" cy="2853714"/>
        </p:xfrm>
        <a:graphic>
          <a:graphicData uri="http://schemas.openxmlformats.org/drawingml/2006/table">
            <a:tbl>
              <a:tblPr firstRow="1" firstCol="1" bandRow="1"/>
              <a:tblGrid>
                <a:gridCol w="1831720"/>
                <a:gridCol w="822804"/>
                <a:gridCol w="764033"/>
                <a:gridCol w="764033"/>
                <a:gridCol w="881576"/>
                <a:gridCol w="764033"/>
                <a:gridCol w="764033"/>
                <a:gridCol w="646490"/>
                <a:gridCol w="293859"/>
                <a:gridCol w="544619"/>
              </a:tblGrid>
              <a:tr h="799467">
                <a:tc>
                  <a:txBody>
                    <a:bodyPr/>
                    <a:lstStyle/>
                    <a:p>
                      <a:pPr marL="0" marR="0" algn="ctr">
                        <a:lnSpc>
                          <a:spcPct val="115000"/>
                        </a:lnSpc>
                        <a:spcBef>
                          <a:spcPts val="0"/>
                        </a:spcBef>
                        <a:spcAft>
                          <a:spcPts val="0"/>
                        </a:spcAft>
                      </a:pPr>
                      <a:r>
                        <a:rPr lang="en-US" sz="1100" b="1">
                          <a:solidFill>
                            <a:srgbClr val="000000"/>
                          </a:solidFill>
                          <a:effectLst/>
                          <a:latin typeface="Calibri"/>
                          <a:ea typeface="Times New Roman"/>
                          <a:cs typeface="Times New Roman"/>
                        </a:rPr>
                        <a:t>ICA Name</a:t>
                      </a:r>
                      <a:endParaRPr lang="en-US" sz="1100">
                        <a:effectLst/>
                        <a:latin typeface="Calibri"/>
                        <a:ea typeface="Times New Roman"/>
                        <a:cs typeface="Times New Roman"/>
                      </a:endParaRPr>
                    </a:p>
                  </a:txBody>
                  <a:tcPr marL="67865" marR="6786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C5D9F1"/>
                    </a:solidFill>
                  </a:tcPr>
                </a:tc>
                <a:tc>
                  <a:txBody>
                    <a:bodyPr/>
                    <a:lstStyle/>
                    <a:p>
                      <a:pPr marL="0" marR="0" algn="ctr">
                        <a:lnSpc>
                          <a:spcPct val="115000"/>
                        </a:lnSpc>
                        <a:spcBef>
                          <a:spcPts val="0"/>
                        </a:spcBef>
                        <a:spcAft>
                          <a:spcPts val="0"/>
                        </a:spcAft>
                      </a:pPr>
                      <a:r>
                        <a:rPr lang="en-US" sz="900" b="1">
                          <a:solidFill>
                            <a:srgbClr val="000000"/>
                          </a:solidFill>
                          <a:effectLst/>
                          <a:latin typeface="Calibri"/>
                          <a:ea typeface="Times New Roman"/>
                          <a:cs typeface="Times New Roman"/>
                        </a:rPr>
                        <a:t>1. Data Availability</a:t>
                      </a:r>
                      <a:endParaRPr lang="en-US" sz="1100">
                        <a:effectLst/>
                        <a:latin typeface="Calibri"/>
                        <a:ea typeface="Times New Roman"/>
                        <a:cs typeface="Times New Roman"/>
                      </a:endParaRPr>
                    </a:p>
                  </a:txBody>
                  <a:tcPr marL="67865" marR="67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C5D9F1"/>
                    </a:solidFill>
                  </a:tcPr>
                </a:tc>
                <a:tc>
                  <a:txBody>
                    <a:bodyPr/>
                    <a:lstStyle/>
                    <a:p>
                      <a:pPr marL="0" marR="0" algn="ctr">
                        <a:lnSpc>
                          <a:spcPct val="115000"/>
                        </a:lnSpc>
                        <a:spcBef>
                          <a:spcPts val="0"/>
                        </a:spcBef>
                        <a:spcAft>
                          <a:spcPts val="0"/>
                        </a:spcAft>
                      </a:pPr>
                      <a:r>
                        <a:rPr lang="en-US" sz="900" b="1">
                          <a:solidFill>
                            <a:srgbClr val="000000"/>
                          </a:solidFill>
                          <a:effectLst/>
                          <a:latin typeface="Calibri"/>
                          <a:ea typeface="Times New Roman"/>
                          <a:cs typeface="Times New Roman"/>
                        </a:rPr>
                        <a:t>2. Coral Reef Habitat Quantity and Quality</a:t>
                      </a:r>
                      <a:endParaRPr lang="en-US" sz="1100">
                        <a:effectLst/>
                        <a:latin typeface="Calibri"/>
                        <a:ea typeface="Times New Roman"/>
                        <a:cs typeface="Times New Roman"/>
                      </a:endParaRPr>
                    </a:p>
                  </a:txBody>
                  <a:tcPr marL="67865" marR="67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C5D9F1"/>
                    </a:solidFill>
                  </a:tcPr>
                </a:tc>
                <a:tc>
                  <a:txBody>
                    <a:bodyPr/>
                    <a:lstStyle/>
                    <a:p>
                      <a:pPr marL="0" marR="0" algn="ctr">
                        <a:lnSpc>
                          <a:spcPct val="115000"/>
                        </a:lnSpc>
                        <a:spcBef>
                          <a:spcPts val="0"/>
                        </a:spcBef>
                        <a:spcAft>
                          <a:spcPts val="0"/>
                        </a:spcAft>
                      </a:pPr>
                      <a:r>
                        <a:rPr lang="en-US" sz="900" b="1">
                          <a:solidFill>
                            <a:srgbClr val="000000"/>
                          </a:solidFill>
                          <a:effectLst/>
                          <a:latin typeface="Calibri"/>
                          <a:ea typeface="Times New Roman"/>
                          <a:cs typeface="Times New Roman"/>
                        </a:rPr>
                        <a:t>3. Estuary Habitat Quantity and Quality</a:t>
                      </a:r>
                      <a:endParaRPr lang="en-US" sz="1100">
                        <a:effectLst/>
                        <a:latin typeface="Calibri"/>
                        <a:ea typeface="Times New Roman"/>
                        <a:cs typeface="Times New Roman"/>
                      </a:endParaRPr>
                    </a:p>
                  </a:txBody>
                  <a:tcPr marL="67865" marR="67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C5D9F1"/>
                    </a:solidFill>
                  </a:tcPr>
                </a:tc>
                <a:tc>
                  <a:txBody>
                    <a:bodyPr/>
                    <a:lstStyle/>
                    <a:p>
                      <a:pPr marL="0" marR="0" algn="ctr">
                        <a:lnSpc>
                          <a:spcPct val="115000"/>
                        </a:lnSpc>
                        <a:spcBef>
                          <a:spcPts val="0"/>
                        </a:spcBef>
                        <a:spcAft>
                          <a:spcPts val="0"/>
                        </a:spcAft>
                      </a:pPr>
                      <a:r>
                        <a:rPr lang="en-US" sz="900" b="1">
                          <a:solidFill>
                            <a:srgbClr val="000000"/>
                          </a:solidFill>
                          <a:effectLst/>
                          <a:latin typeface="Calibri"/>
                          <a:ea typeface="Times New Roman"/>
                          <a:cs typeface="Times New Roman"/>
                        </a:rPr>
                        <a:t>4. Manageability / Complexity</a:t>
                      </a:r>
                      <a:endParaRPr lang="en-US" sz="1100">
                        <a:effectLst/>
                        <a:latin typeface="Calibri"/>
                        <a:ea typeface="Times New Roman"/>
                        <a:cs typeface="Times New Roman"/>
                      </a:endParaRPr>
                    </a:p>
                  </a:txBody>
                  <a:tcPr marL="67865" marR="67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C5D9F1"/>
                    </a:solidFill>
                  </a:tcPr>
                </a:tc>
                <a:tc>
                  <a:txBody>
                    <a:bodyPr/>
                    <a:lstStyle/>
                    <a:p>
                      <a:pPr marL="0" marR="0" algn="ctr">
                        <a:lnSpc>
                          <a:spcPct val="115000"/>
                        </a:lnSpc>
                        <a:spcBef>
                          <a:spcPts val="0"/>
                        </a:spcBef>
                        <a:spcAft>
                          <a:spcPts val="0"/>
                        </a:spcAft>
                      </a:pPr>
                      <a:r>
                        <a:rPr lang="en-US" sz="900" b="1">
                          <a:solidFill>
                            <a:srgbClr val="000000"/>
                          </a:solidFill>
                          <a:effectLst/>
                          <a:latin typeface="Calibri"/>
                          <a:ea typeface="Times New Roman"/>
                          <a:cs typeface="Times New Roman"/>
                        </a:rPr>
                        <a:t>5. Flow and Loads</a:t>
                      </a:r>
                      <a:endParaRPr lang="en-US" sz="1100">
                        <a:effectLst/>
                        <a:latin typeface="Calibri"/>
                        <a:ea typeface="Times New Roman"/>
                        <a:cs typeface="Times New Roman"/>
                      </a:endParaRPr>
                    </a:p>
                  </a:txBody>
                  <a:tcPr marL="67865" marR="67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C5D9F1"/>
                    </a:solidFill>
                  </a:tcPr>
                </a:tc>
                <a:tc>
                  <a:txBody>
                    <a:bodyPr/>
                    <a:lstStyle/>
                    <a:p>
                      <a:pPr marL="0" marR="0" algn="ctr">
                        <a:lnSpc>
                          <a:spcPct val="115000"/>
                        </a:lnSpc>
                        <a:spcBef>
                          <a:spcPts val="0"/>
                        </a:spcBef>
                        <a:spcAft>
                          <a:spcPts val="0"/>
                        </a:spcAft>
                      </a:pPr>
                      <a:r>
                        <a:rPr lang="en-US" sz="900" b="1">
                          <a:solidFill>
                            <a:srgbClr val="000000"/>
                          </a:solidFill>
                          <a:effectLst/>
                          <a:latin typeface="Calibri"/>
                          <a:ea typeface="Times New Roman"/>
                          <a:cs typeface="Times New Roman"/>
                        </a:rPr>
                        <a:t>6. Partners</a:t>
                      </a:r>
                      <a:endParaRPr lang="en-US" sz="1100">
                        <a:effectLst/>
                        <a:latin typeface="Calibri"/>
                        <a:ea typeface="Times New Roman"/>
                        <a:cs typeface="Times New Roman"/>
                      </a:endParaRPr>
                    </a:p>
                  </a:txBody>
                  <a:tcPr marL="67865" marR="67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C5D9F1"/>
                    </a:solidFill>
                  </a:tcPr>
                </a:tc>
                <a:tc>
                  <a:txBody>
                    <a:bodyPr/>
                    <a:lstStyle/>
                    <a:p>
                      <a:pPr marL="0" marR="0" algn="ctr">
                        <a:lnSpc>
                          <a:spcPct val="115000"/>
                        </a:lnSpc>
                        <a:spcBef>
                          <a:spcPts val="0"/>
                        </a:spcBef>
                        <a:spcAft>
                          <a:spcPts val="0"/>
                        </a:spcAft>
                      </a:pPr>
                      <a:r>
                        <a:rPr lang="en-US" sz="900" b="1">
                          <a:solidFill>
                            <a:srgbClr val="000000"/>
                          </a:solidFill>
                          <a:effectLst/>
                          <a:latin typeface="Calibri"/>
                          <a:ea typeface="Times New Roman"/>
                          <a:cs typeface="Times New Roman"/>
                        </a:rPr>
                        <a:t>Weighted Total</a:t>
                      </a:r>
                      <a:endParaRPr lang="en-US" sz="1100">
                        <a:effectLst/>
                        <a:latin typeface="Calibri"/>
                        <a:ea typeface="Times New Roman"/>
                        <a:cs typeface="Times New Roman"/>
                      </a:endParaRPr>
                    </a:p>
                  </a:txBody>
                  <a:tcPr marL="67865" marR="67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C5D9F1"/>
                    </a:solidFill>
                  </a:tcPr>
                </a:tc>
                <a:tc gridSpan="2">
                  <a:txBody>
                    <a:bodyPr/>
                    <a:lstStyle/>
                    <a:p>
                      <a:pPr marL="0" marR="0" algn="ctr">
                        <a:lnSpc>
                          <a:spcPct val="115000"/>
                        </a:lnSpc>
                        <a:spcBef>
                          <a:spcPts val="0"/>
                        </a:spcBef>
                        <a:spcAft>
                          <a:spcPts val="0"/>
                        </a:spcAft>
                      </a:pPr>
                      <a:r>
                        <a:rPr lang="en-US" sz="900" b="1">
                          <a:solidFill>
                            <a:srgbClr val="000000"/>
                          </a:solidFill>
                          <a:effectLst/>
                          <a:latin typeface="Calibri"/>
                          <a:ea typeface="Times New Roman"/>
                          <a:cs typeface="Times New Roman"/>
                        </a:rPr>
                        <a:t>Rank</a:t>
                      </a:r>
                      <a:endParaRPr lang="en-US" sz="1100">
                        <a:effectLst/>
                        <a:latin typeface="Calibri"/>
                        <a:ea typeface="Times New Roman"/>
                        <a:cs typeface="Times New Roman"/>
                      </a:endParaRPr>
                    </a:p>
                  </a:txBody>
                  <a:tcPr marL="67865" marR="6786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C5D9F1"/>
                    </a:solidFill>
                  </a:tcPr>
                </a:tc>
                <a:tc hMerge="1">
                  <a:txBody>
                    <a:bodyPr/>
                    <a:lstStyle/>
                    <a:p>
                      <a:endParaRPr lang="en-US"/>
                    </a:p>
                  </a:txBody>
                  <a:tcPr/>
                </a:tc>
              </a:tr>
              <a:tr h="196096">
                <a:tc>
                  <a:txBody>
                    <a:bodyPr/>
                    <a:lstStyle/>
                    <a:p>
                      <a:pPr marL="0" marR="0" indent="139700">
                        <a:lnSpc>
                          <a:spcPct val="115000"/>
                        </a:lnSpc>
                        <a:spcBef>
                          <a:spcPts val="0"/>
                        </a:spcBef>
                        <a:spcAft>
                          <a:spcPts val="0"/>
                        </a:spcAft>
                      </a:pPr>
                      <a:r>
                        <a:rPr lang="en-US" sz="1100">
                          <a:solidFill>
                            <a:srgbClr val="000000"/>
                          </a:solidFill>
                          <a:effectLst/>
                          <a:latin typeface="Calibri"/>
                          <a:ea typeface="Times New Roman"/>
                          <a:cs typeface="Times New Roman"/>
                        </a:rPr>
                        <a:t>Weighting Factor</a:t>
                      </a:r>
                      <a:endParaRPr lang="en-US" sz="1100">
                        <a:effectLst/>
                        <a:latin typeface="Calibri"/>
                        <a:ea typeface="Times New Roman"/>
                        <a:cs typeface="Times New Roman"/>
                      </a:endParaRPr>
                    </a:p>
                  </a:txBody>
                  <a:tcPr marL="67865" marR="6786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3</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1</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1</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2</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2</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1</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900" b="1">
                          <a:solidFill>
                            <a:srgbClr val="000000"/>
                          </a:solidFill>
                          <a:effectLst/>
                          <a:latin typeface="Calibri"/>
                          <a:ea typeface="Times New Roman"/>
                          <a:cs typeface="Times New Roman"/>
                        </a:rPr>
                        <a:t> </a:t>
                      </a:r>
                      <a:endParaRPr lang="en-US" sz="1100">
                        <a:effectLst/>
                        <a:latin typeface="Calibri"/>
                        <a:ea typeface="Times New Roman"/>
                        <a:cs typeface="Times New Roman"/>
                      </a:endParaRPr>
                    </a:p>
                  </a:txBody>
                  <a:tcPr marL="67865" marR="67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BE5F1"/>
                    </a:solidFill>
                  </a:tcPr>
                </a:tc>
                <a:tc gridSpan="2">
                  <a:txBody>
                    <a:bodyPr/>
                    <a:lstStyle/>
                    <a:p>
                      <a:pPr marL="0" marR="0" algn="ctr">
                        <a:lnSpc>
                          <a:spcPct val="115000"/>
                        </a:lnSpc>
                        <a:spcBef>
                          <a:spcPts val="0"/>
                        </a:spcBef>
                        <a:spcAft>
                          <a:spcPts val="0"/>
                        </a:spcAft>
                      </a:pPr>
                      <a:r>
                        <a:rPr lang="en-US" sz="900" b="1">
                          <a:solidFill>
                            <a:srgbClr val="000000"/>
                          </a:solidFill>
                          <a:effectLst/>
                          <a:latin typeface="Calibri"/>
                          <a:ea typeface="Times New Roman"/>
                          <a:cs typeface="Times New Roman"/>
                        </a:rPr>
                        <a:t> </a:t>
                      </a:r>
                      <a:endParaRPr lang="en-US" sz="1100">
                        <a:effectLst/>
                        <a:latin typeface="Calibri"/>
                        <a:ea typeface="Times New Roman"/>
                        <a:cs typeface="Times New Roman"/>
                      </a:endParaRPr>
                    </a:p>
                  </a:txBody>
                  <a:tcPr marL="67865" marR="6786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BE5F1"/>
                    </a:solidFill>
                  </a:tcPr>
                </a:tc>
                <a:tc hMerge="1">
                  <a:txBody>
                    <a:bodyPr/>
                    <a:lstStyle/>
                    <a:p>
                      <a:endParaRPr lang="en-US"/>
                    </a:p>
                  </a:txBody>
                  <a:tcPr/>
                </a:tc>
              </a:tr>
              <a:tr h="192827">
                <a:tc>
                  <a:txBody>
                    <a:bodyPr/>
                    <a:lstStyle/>
                    <a:p>
                      <a:pPr marL="0" marR="0" indent="139700">
                        <a:lnSpc>
                          <a:spcPct val="115000"/>
                        </a:lnSpc>
                        <a:spcBef>
                          <a:spcPts val="0"/>
                        </a:spcBef>
                        <a:spcAft>
                          <a:spcPts val="0"/>
                        </a:spcAft>
                      </a:pPr>
                      <a:r>
                        <a:rPr lang="en-US" sz="1100">
                          <a:solidFill>
                            <a:srgbClr val="000000"/>
                          </a:solidFill>
                          <a:effectLst/>
                          <a:latin typeface="Calibri"/>
                          <a:ea typeface="Times New Roman"/>
                          <a:cs typeface="Times New Roman"/>
                        </a:rPr>
                        <a:t>Jupiter Inlet</a:t>
                      </a:r>
                      <a:endParaRPr lang="en-US" sz="1100">
                        <a:effectLst/>
                        <a:latin typeface="Calibri"/>
                        <a:ea typeface="Times New Roman"/>
                        <a:cs typeface="Times New Roman"/>
                      </a:endParaRPr>
                    </a:p>
                  </a:txBody>
                  <a:tcPr marL="67865" marR="6786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3</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3</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3</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3</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1</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3</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26</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3</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High</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r>
              <a:tr h="192827">
                <a:tc>
                  <a:txBody>
                    <a:bodyPr/>
                    <a:lstStyle/>
                    <a:p>
                      <a:pPr marL="0" marR="0" indent="140335">
                        <a:lnSpc>
                          <a:spcPct val="115000"/>
                        </a:lnSpc>
                        <a:spcBef>
                          <a:spcPts val="0"/>
                        </a:spcBef>
                        <a:spcAft>
                          <a:spcPts val="0"/>
                        </a:spcAft>
                      </a:pPr>
                      <a:r>
                        <a:rPr lang="en-US" sz="1100" b="1">
                          <a:solidFill>
                            <a:srgbClr val="000000"/>
                          </a:solidFill>
                          <a:effectLst/>
                          <a:latin typeface="Calibri"/>
                          <a:ea typeface="Times New Roman"/>
                          <a:cs typeface="Times New Roman"/>
                        </a:rPr>
                        <a:t>Boynton Inlet</a:t>
                      </a:r>
                      <a:endParaRPr lang="en-US" sz="1100">
                        <a:effectLst/>
                        <a:latin typeface="Calibri"/>
                        <a:ea typeface="Times New Roman"/>
                        <a:cs typeface="Times New Roman"/>
                      </a:endParaRPr>
                    </a:p>
                  </a:txBody>
                  <a:tcPr marL="67865" marR="6786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6E3BC"/>
                    </a:solidFill>
                  </a:tcPr>
                </a:tc>
                <a:tc>
                  <a:txBody>
                    <a:bodyPr/>
                    <a:lstStyle/>
                    <a:p>
                      <a:pPr marL="0" marR="0" algn="ctr">
                        <a:lnSpc>
                          <a:spcPct val="115000"/>
                        </a:lnSpc>
                        <a:spcBef>
                          <a:spcPts val="0"/>
                        </a:spcBef>
                        <a:spcAft>
                          <a:spcPts val="0"/>
                        </a:spcAft>
                      </a:pPr>
                      <a:r>
                        <a:rPr lang="en-US" sz="900" b="1">
                          <a:solidFill>
                            <a:srgbClr val="000000"/>
                          </a:solidFill>
                          <a:effectLst/>
                          <a:latin typeface="Calibri"/>
                          <a:ea typeface="Times New Roman"/>
                          <a:cs typeface="Times New Roman"/>
                        </a:rPr>
                        <a:t>3</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6E3BC"/>
                    </a:solidFill>
                  </a:tcPr>
                </a:tc>
                <a:tc>
                  <a:txBody>
                    <a:bodyPr/>
                    <a:lstStyle/>
                    <a:p>
                      <a:pPr marL="0" marR="0" algn="ctr">
                        <a:lnSpc>
                          <a:spcPct val="115000"/>
                        </a:lnSpc>
                        <a:spcBef>
                          <a:spcPts val="0"/>
                        </a:spcBef>
                        <a:spcAft>
                          <a:spcPts val="0"/>
                        </a:spcAft>
                      </a:pPr>
                      <a:r>
                        <a:rPr lang="en-US" sz="900" b="1">
                          <a:solidFill>
                            <a:srgbClr val="000000"/>
                          </a:solidFill>
                          <a:effectLst/>
                          <a:latin typeface="Calibri"/>
                          <a:ea typeface="Times New Roman"/>
                          <a:cs typeface="Times New Roman"/>
                        </a:rPr>
                        <a:t>2</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6E3BC"/>
                    </a:solidFill>
                  </a:tcPr>
                </a:tc>
                <a:tc>
                  <a:txBody>
                    <a:bodyPr/>
                    <a:lstStyle/>
                    <a:p>
                      <a:pPr marL="0" marR="0" algn="ctr">
                        <a:lnSpc>
                          <a:spcPct val="115000"/>
                        </a:lnSpc>
                        <a:spcBef>
                          <a:spcPts val="0"/>
                        </a:spcBef>
                        <a:spcAft>
                          <a:spcPts val="0"/>
                        </a:spcAft>
                      </a:pPr>
                      <a:r>
                        <a:rPr lang="en-US" sz="900" b="1">
                          <a:solidFill>
                            <a:srgbClr val="000000"/>
                          </a:solidFill>
                          <a:effectLst/>
                          <a:latin typeface="Calibri"/>
                          <a:ea typeface="Times New Roman"/>
                          <a:cs typeface="Times New Roman"/>
                        </a:rPr>
                        <a:t>2</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6E3BC"/>
                    </a:solidFill>
                  </a:tcPr>
                </a:tc>
                <a:tc>
                  <a:txBody>
                    <a:bodyPr/>
                    <a:lstStyle/>
                    <a:p>
                      <a:pPr marL="0" marR="0" algn="ctr">
                        <a:lnSpc>
                          <a:spcPct val="115000"/>
                        </a:lnSpc>
                        <a:spcBef>
                          <a:spcPts val="0"/>
                        </a:spcBef>
                        <a:spcAft>
                          <a:spcPts val="0"/>
                        </a:spcAft>
                      </a:pPr>
                      <a:r>
                        <a:rPr lang="en-US" sz="900" b="1">
                          <a:solidFill>
                            <a:srgbClr val="000000"/>
                          </a:solidFill>
                          <a:effectLst/>
                          <a:latin typeface="Calibri"/>
                          <a:ea typeface="Times New Roman"/>
                          <a:cs typeface="Times New Roman"/>
                        </a:rPr>
                        <a:t>3</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6E3BC"/>
                    </a:solidFill>
                  </a:tcPr>
                </a:tc>
                <a:tc>
                  <a:txBody>
                    <a:bodyPr/>
                    <a:lstStyle/>
                    <a:p>
                      <a:pPr marL="0" marR="0" algn="ctr">
                        <a:lnSpc>
                          <a:spcPct val="115000"/>
                        </a:lnSpc>
                        <a:spcBef>
                          <a:spcPts val="0"/>
                        </a:spcBef>
                        <a:spcAft>
                          <a:spcPts val="0"/>
                        </a:spcAft>
                      </a:pPr>
                      <a:r>
                        <a:rPr lang="en-US" sz="900" b="1">
                          <a:solidFill>
                            <a:srgbClr val="000000"/>
                          </a:solidFill>
                          <a:effectLst/>
                          <a:latin typeface="Calibri"/>
                          <a:ea typeface="Times New Roman"/>
                          <a:cs typeface="Times New Roman"/>
                        </a:rPr>
                        <a:t>2</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6E3BC"/>
                    </a:solidFill>
                  </a:tcPr>
                </a:tc>
                <a:tc>
                  <a:txBody>
                    <a:bodyPr/>
                    <a:lstStyle/>
                    <a:p>
                      <a:pPr marL="0" marR="0" algn="ctr">
                        <a:lnSpc>
                          <a:spcPct val="115000"/>
                        </a:lnSpc>
                        <a:spcBef>
                          <a:spcPts val="0"/>
                        </a:spcBef>
                        <a:spcAft>
                          <a:spcPts val="0"/>
                        </a:spcAft>
                      </a:pPr>
                      <a:r>
                        <a:rPr lang="en-US" sz="900" b="1">
                          <a:solidFill>
                            <a:srgbClr val="000000"/>
                          </a:solidFill>
                          <a:effectLst/>
                          <a:latin typeface="Calibri"/>
                          <a:ea typeface="Times New Roman"/>
                          <a:cs typeface="Times New Roman"/>
                        </a:rPr>
                        <a:t>3</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6E3BC"/>
                    </a:solidFill>
                  </a:tcPr>
                </a:tc>
                <a:tc>
                  <a:txBody>
                    <a:bodyPr/>
                    <a:lstStyle/>
                    <a:p>
                      <a:pPr marL="0" marR="0" algn="ctr">
                        <a:lnSpc>
                          <a:spcPct val="115000"/>
                        </a:lnSpc>
                        <a:spcBef>
                          <a:spcPts val="0"/>
                        </a:spcBef>
                        <a:spcAft>
                          <a:spcPts val="0"/>
                        </a:spcAft>
                      </a:pPr>
                      <a:r>
                        <a:rPr lang="en-US" sz="900" b="1">
                          <a:solidFill>
                            <a:srgbClr val="000000"/>
                          </a:solidFill>
                          <a:effectLst/>
                          <a:latin typeface="Calibri"/>
                          <a:ea typeface="Times New Roman"/>
                          <a:cs typeface="Times New Roman"/>
                        </a:rPr>
                        <a:t>26</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6E3BC"/>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3</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6E3BC"/>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High</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6E3BC"/>
                    </a:solidFill>
                  </a:tcPr>
                </a:tc>
              </a:tr>
              <a:tr h="192827">
                <a:tc>
                  <a:txBody>
                    <a:bodyPr/>
                    <a:lstStyle/>
                    <a:p>
                      <a:pPr marL="0" marR="0" indent="139700">
                        <a:lnSpc>
                          <a:spcPct val="115000"/>
                        </a:lnSpc>
                        <a:spcBef>
                          <a:spcPts val="0"/>
                        </a:spcBef>
                        <a:spcAft>
                          <a:spcPts val="0"/>
                        </a:spcAft>
                      </a:pPr>
                      <a:r>
                        <a:rPr lang="en-US" sz="1100">
                          <a:solidFill>
                            <a:srgbClr val="000000"/>
                          </a:solidFill>
                          <a:effectLst/>
                          <a:latin typeface="Calibri"/>
                          <a:ea typeface="Times New Roman"/>
                          <a:cs typeface="Times New Roman"/>
                        </a:rPr>
                        <a:t>Government Cut</a:t>
                      </a:r>
                      <a:endParaRPr lang="en-US" sz="1100">
                        <a:effectLst/>
                        <a:latin typeface="Calibri"/>
                        <a:ea typeface="Times New Roman"/>
                        <a:cs typeface="Times New Roman"/>
                      </a:endParaRPr>
                    </a:p>
                  </a:txBody>
                  <a:tcPr marL="67865" marR="6786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3</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3</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3</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1</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3</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3</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26</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3</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High</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2827">
                <a:tc>
                  <a:txBody>
                    <a:bodyPr/>
                    <a:lstStyle/>
                    <a:p>
                      <a:pPr marL="0" marR="0" indent="139700">
                        <a:lnSpc>
                          <a:spcPct val="115000"/>
                        </a:lnSpc>
                        <a:spcBef>
                          <a:spcPts val="0"/>
                        </a:spcBef>
                        <a:spcAft>
                          <a:spcPts val="0"/>
                        </a:spcAft>
                      </a:pPr>
                      <a:r>
                        <a:rPr lang="en-US" sz="1100">
                          <a:solidFill>
                            <a:srgbClr val="000000"/>
                          </a:solidFill>
                          <a:effectLst/>
                          <a:latin typeface="Calibri"/>
                          <a:ea typeface="Times New Roman"/>
                          <a:cs typeface="Times New Roman"/>
                        </a:rPr>
                        <a:t>Lake Worth Inlet</a:t>
                      </a:r>
                      <a:endParaRPr lang="en-US" sz="1100">
                        <a:effectLst/>
                        <a:latin typeface="Calibri"/>
                        <a:ea typeface="Times New Roman"/>
                        <a:cs typeface="Times New Roman"/>
                      </a:endParaRPr>
                    </a:p>
                  </a:txBody>
                  <a:tcPr marL="67865" marR="6786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3</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2</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3</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2</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2</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3</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25</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3</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High</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2827">
                <a:tc>
                  <a:txBody>
                    <a:bodyPr/>
                    <a:lstStyle/>
                    <a:p>
                      <a:pPr marL="0" marR="0" indent="139700">
                        <a:lnSpc>
                          <a:spcPct val="115000"/>
                        </a:lnSpc>
                        <a:spcBef>
                          <a:spcPts val="0"/>
                        </a:spcBef>
                        <a:spcAft>
                          <a:spcPts val="0"/>
                        </a:spcAft>
                      </a:pPr>
                      <a:r>
                        <a:rPr lang="en-US" sz="1100">
                          <a:solidFill>
                            <a:srgbClr val="000000"/>
                          </a:solidFill>
                          <a:effectLst/>
                          <a:latin typeface="Calibri"/>
                          <a:ea typeface="Times New Roman"/>
                          <a:cs typeface="Times New Roman"/>
                        </a:rPr>
                        <a:t>St Lucie Inlet</a:t>
                      </a:r>
                      <a:endParaRPr lang="en-US" sz="1100">
                        <a:effectLst/>
                        <a:latin typeface="Calibri"/>
                        <a:ea typeface="Times New Roman"/>
                        <a:cs typeface="Times New Roman"/>
                      </a:endParaRPr>
                    </a:p>
                  </a:txBody>
                  <a:tcPr marL="67865" marR="6786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3</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1</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3</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1</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3</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3</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24</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3</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High</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15535">
                <a:tc>
                  <a:txBody>
                    <a:bodyPr/>
                    <a:lstStyle/>
                    <a:p>
                      <a:pPr marL="0" marR="0" indent="139700">
                        <a:lnSpc>
                          <a:spcPct val="115000"/>
                        </a:lnSpc>
                        <a:spcBef>
                          <a:spcPts val="0"/>
                        </a:spcBef>
                        <a:spcAft>
                          <a:spcPts val="0"/>
                        </a:spcAft>
                      </a:pPr>
                      <a:r>
                        <a:rPr lang="en-US" sz="1100">
                          <a:solidFill>
                            <a:srgbClr val="000000"/>
                          </a:solidFill>
                          <a:effectLst/>
                          <a:latin typeface="Calibri"/>
                          <a:ea typeface="Times New Roman"/>
                          <a:cs typeface="Times New Roman"/>
                        </a:rPr>
                        <a:t>Port Everglades Inlet</a:t>
                      </a:r>
                      <a:endParaRPr lang="en-US" sz="1100">
                        <a:effectLst/>
                        <a:latin typeface="Calibri"/>
                        <a:ea typeface="Times New Roman"/>
                        <a:cs typeface="Times New Roman"/>
                      </a:endParaRPr>
                    </a:p>
                  </a:txBody>
                  <a:tcPr marL="67865" marR="6786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3</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3</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2</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1</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2</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2</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22</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2</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Medium</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2827">
                <a:tc>
                  <a:txBody>
                    <a:bodyPr/>
                    <a:lstStyle/>
                    <a:p>
                      <a:pPr marL="0" marR="0" indent="139700">
                        <a:lnSpc>
                          <a:spcPct val="115000"/>
                        </a:lnSpc>
                        <a:spcBef>
                          <a:spcPts val="0"/>
                        </a:spcBef>
                        <a:spcAft>
                          <a:spcPts val="0"/>
                        </a:spcAft>
                      </a:pPr>
                      <a:r>
                        <a:rPr lang="en-US" sz="1100">
                          <a:solidFill>
                            <a:srgbClr val="000000"/>
                          </a:solidFill>
                          <a:effectLst/>
                          <a:latin typeface="Calibri"/>
                          <a:ea typeface="Times New Roman"/>
                          <a:cs typeface="Times New Roman"/>
                        </a:rPr>
                        <a:t>Boca Raton Inlet</a:t>
                      </a:r>
                      <a:endParaRPr lang="en-US" sz="1100">
                        <a:effectLst/>
                        <a:latin typeface="Calibri"/>
                        <a:ea typeface="Times New Roman"/>
                        <a:cs typeface="Times New Roman"/>
                      </a:endParaRPr>
                    </a:p>
                  </a:txBody>
                  <a:tcPr marL="67865" marR="6786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2</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2</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1</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3</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1</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1</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18</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1</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Low</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2827">
                <a:tc>
                  <a:txBody>
                    <a:bodyPr/>
                    <a:lstStyle/>
                    <a:p>
                      <a:pPr marL="0" marR="0" indent="139700">
                        <a:lnSpc>
                          <a:spcPct val="115000"/>
                        </a:lnSpc>
                        <a:spcBef>
                          <a:spcPts val="0"/>
                        </a:spcBef>
                        <a:spcAft>
                          <a:spcPts val="0"/>
                        </a:spcAft>
                      </a:pPr>
                      <a:r>
                        <a:rPr lang="en-US" sz="1100" dirty="0">
                          <a:solidFill>
                            <a:srgbClr val="000000"/>
                          </a:solidFill>
                          <a:effectLst/>
                          <a:latin typeface="Calibri"/>
                          <a:ea typeface="Times New Roman"/>
                          <a:cs typeface="Times New Roman"/>
                        </a:rPr>
                        <a:t>Baker's Haulover Inlet</a:t>
                      </a:r>
                      <a:endParaRPr lang="en-US" sz="1100" dirty="0">
                        <a:effectLst/>
                        <a:latin typeface="Calibri"/>
                        <a:ea typeface="Times New Roman"/>
                        <a:cs typeface="Times New Roman"/>
                      </a:endParaRPr>
                    </a:p>
                  </a:txBody>
                  <a:tcPr marL="67865" marR="6786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1</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3</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2</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2</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2</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2</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18</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1</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Low</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2827">
                <a:tc>
                  <a:txBody>
                    <a:bodyPr/>
                    <a:lstStyle/>
                    <a:p>
                      <a:pPr marL="0" marR="0" indent="139700">
                        <a:lnSpc>
                          <a:spcPct val="115000"/>
                        </a:lnSpc>
                        <a:spcBef>
                          <a:spcPts val="0"/>
                        </a:spcBef>
                        <a:spcAft>
                          <a:spcPts val="0"/>
                        </a:spcAft>
                      </a:pPr>
                      <a:r>
                        <a:rPr lang="en-US" sz="1100">
                          <a:solidFill>
                            <a:srgbClr val="000000"/>
                          </a:solidFill>
                          <a:effectLst/>
                          <a:latin typeface="Calibri"/>
                          <a:ea typeface="Times New Roman"/>
                          <a:cs typeface="Times New Roman"/>
                        </a:rPr>
                        <a:t>Hillsboro Inlet</a:t>
                      </a:r>
                      <a:endParaRPr lang="en-US" sz="1100">
                        <a:effectLst/>
                        <a:latin typeface="Calibri"/>
                        <a:ea typeface="Times New Roman"/>
                        <a:cs typeface="Times New Roman"/>
                      </a:endParaRPr>
                    </a:p>
                  </a:txBody>
                  <a:tcPr marL="67865" marR="6786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1</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3</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1</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3</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1</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2</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17</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a:solidFill>
                            <a:srgbClr val="000000"/>
                          </a:solidFill>
                          <a:effectLst/>
                          <a:latin typeface="Calibri"/>
                          <a:ea typeface="Times New Roman"/>
                          <a:cs typeface="Times New Roman"/>
                        </a:rPr>
                        <a:t>1</a:t>
                      </a:r>
                      <a:endParaRPr lang="en-US" sz="110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900" dirty="0">
                          <a:solidFill>
                            <a:srgbClr val="000000"/>
                          </a:solidFill>
                          <a:effectLst/>
                          <a:latin typeface="Calibri"/>
                          <a:ea typeface="Times New Roman"/>
                          <a:cs typeface="Times New Roman"/>
                        </a:rPr>
                        <a:t>Low</a:t>
                      </a:r>
                      <a:endParaRPr lang="en-US" sz="1100" dirty="0">
                        <a:effectLst/>
                        <a:latin typeface="Calibri"/>
                        <a:ea typeface="Times New Roman"/>
                        <a:cs typeface="Times New Roman"/>
                      </a:endParaRPr>
                    </a:p>
                  </a:txBody>
                  <a:tcPr marL="67865" marR="67865"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r>
            </a:tbl>
          </a:graphicData>
        </a:graphic>
      </p:graphicFrame>
      <p:sp>
        <p:nvSpPr>
          <p:cNvPr id="8" name="Rectangle 3"/>
          <p:cNvSpPr>
            <a:spLocks noChangeArrowheads="1"/>
          </p:cNvSpPr>
          <p:nvPr/>
        </p:nvSpPr>
        <p:spPr bwMode="auto">
          <a:xfrm>
            <a:off x="533400" y="29924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39700"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13970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 name="TextBox 2"/>
          <p:cNvSpPr txBox="1"/>
          <p:nvPr/>
        </p:nvSpPr>
        <p:spPr>
          <a:xfrm>
            <a:off x="76200" y="6096000"/>
            <a:ext cx="8989833" cy="584775"/>
          </a:xfrm>
          <a:prstGeom prst="rect">
            <a:avLst/>
          </a:prstGeom>
          <a:noFill/>
        </p:spPr>
        <p:txBody>
          <a:bodyPr wrap="none" rtlCol="0">
            <a:spAutoFit/>
          </a:bodyPr>
          <a:lstStyle/>
          <a:p>
            <a:r>
              <a:rPr lang="en-US" sz="1600" dirty="0" smtClean="0"/>
              <a:t>The Boynton Inlet Contributing Area was selected by SEFCRI partners for </a:t>
            </a:r>
            <a:r>
              <a:rPr lang="en-US" sz="1600" dirty="0" smtClean="0"/>
              <a:t>development of a </a:t>
            </a:r>
            <a:r>
              <a:rPr lang="en-US" sz="1600" dirty="0" smtClean="0"/>
              <a:t>pilot </a:t>
            </a:r>
            <a:endParaRPr lang="en-US" sz="1600" dirty="0" smtClean="0"/>
          </a:p>
          <a:p>
            <a:r>
              <a:rPr lang="en-US" sz="1600" dirty="0" smtClean="0"/>
              <a:t>watershed management planning </a:t>
            </a:r>
            <a:r>
              <a:rPr lang="en-US" sz="1600" dirty="0" smtClean="0"/>
              <a:t>project.</a:t>
            </a:r>
            <a:endParaRPr lang="en-US" sz="1600" dirty="0"/>
          </a:p>
        </p:txBody>
      </p:sp>
    </p:spTree>
    <p:extLst>
      <p:ext uri="{BB962C8B-B14F-4D97-AF65-F5344CB8AC3E}">
        <p14:creationId xmlns:p14="http://schemas.microsoft.com/office/powerpoint/2010/main" val="185257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914400"/>
            <a:ext cx="2743200" cy="838200"/>
          </a:xfrm>
        </p:spPr>
        <p:txBody>
          <a:bodyPr/>
          <a:lstStyle/>
          <a:p>
            <a:r>
              <a:rPr lang="en-US" dirty="0" smtClean="0"/>
              <a:t>Boynton Inlet</a:t>
            </a:r>
            <a:endParaRPr lang="en-US" dirty="0"/>
          </a:p>
        </p:txBody>
      </p:sp>
      <p:pic>
        <p:nvPicPr>
          <p:cNvPr id="1026" name="Picture 2" descr="C:\Users\kurtis.gregg\Desktop\IMG_151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152650"/>
            <a:ext cx="4140200" cy="31051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urtis.gregg\Downloads\IMG_15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752600"/>
            <a:ext cx="2833301" cy="37777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5258133"/>
            <a:ext cx="4532010" cy="1200329"/>
          </a:xfrm>
          <a:prstGeom prst="rect">
            <a:avLst/>
          </a:prstGeom>
          <a:noFill/>
        </p:spPr>
        <p:txBody>
          <a:bodyPr wrap="none" rtlCol="0">
            <a:spAutoFit/>
          </a:bodyPr>
          <a:lstStyle/>
          <a:p>
            <a:r>
              <a:rPr lang="en-US" dirty="0" smtClean="0"/>
              <a:t>Looking west, from the north jetty.  </a:t>
            </a:r>
          </a:p>
          <a:p>
            <a:r>
              <a:rPr lang="en-US" dirty="0" smtClean="0"/>
              <a:t>Boynton inlet is a box cut channel through </a:t>
            </a:r>
          </a:p>
          <a:p>
            <a:r>
              <a:rPr lang="en-US" dirty="0" smtClean="0"/>
              <a:t>rock, intended as a flushing cut, not for </a:t>
            </a:r>
          </a:p>
          <a:p>
            <a:r>
              <a:rPr lang="en-US" dirty="0" smtClean="0"/>
              <a:t>navigation</a:t>
            </a:r>
            <a:endParaRPr lang="en-US" dirty="0"/>
          </a:p>
        </p:txBody>
      </p:sp>
      <p:sp>
        <p:nvSpPr>
          <p:cNvPr id="5" name="TextBox 4"/>
          <p:cNvSpPr txBox="1"/>
          <p:nvPr/>
        </p:nvSpPr>
        <p:spPr>
          <a:xfrm>
            <a:off x="5105400" y="5565324"/>
            <a:ext cx="4352474" cy="923330"/>
          </a:xfrm>
          <a:prstGeom prst="rect">
            <a:avLst/>
          </a:prstGeom>
          <a:noFill/>
        </p:spPr>
        <p:txBody>
          <a:bodyPr wrap="none" rtlCol="0">
            <a:spAutoFit/>
          </a:bodyPr>
          <a:lstStyle/>
          <a:p>
            <a:r>
              <a:rPr lang="en-US" dirty="0" smtClean="0"/>
              <a:t>Looking east from the north jetty</a:t>
            </a:r>
          </a:p>
          <a:p>
            <a:r>
              <a:rPr lang="en-US" dirty="0" smtClean="0"/>
              <a:t>The color change is often prominent at </a:t>
            </a:r>
            <a:br>
              <a:rPr lang="en-US" dirty="0" smtClean="0"/>
            </a:br>
            <a:r>
              <a:rPr lang="en-US" dirty="0" smtClean="0"/>
              <a:t>this inlet.</a:t>
            </a:r>
            <a:endParaRPr lang="en-US" dirty="0"/>
          </a:p>
        </p:txBody>
      </p:sp>
    </p:spTree>
    <p:extLst>
      <p:ext uri="{BB962C8B-B14F-4D97-AF65-F5344CB8AC3E}">
        <p14:creationId xmlns:p14="http://schemas.microsoft.com/office/powerpoint/2010/main" val="519973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2895600"/>
            <a:ext cx="3200400" cy="838200"/>
          </a:xfrm>
        </p:spPr>
        <p:txBody>
          <a:bodyPr/>
          <a:lstStyle/>
          <a:p>
            <a:r>
              <a:rPr lang="en-US" dirty="0"/>
              <a:t>Summary of information for the </a:t>
            </a:r>
            <a:r>
              <a:rPr lang="en-US" dirty="0" smtClean="0"/>
              <a:t>Boynton </a:t>
            </a:r>
            <a:r>
              <a:rPr lang="en-US" dirty="0"/>
              <a:t>ICA</a:t>
            </a:r>
            <a:br>
              <a:rPr lang="en-US" dirty="0"/>
            </a:br>
            <a:endParaRPr lang="en-US" dirty="0"/>
          </a:p>
        </p:txBody>
      </p:sp>
      <p:pic>
        <p:nvPicPr>
          <p:cNvPr id="614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33800" y="11615"/>
            <a:ext cx="5141983" cy="6693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8464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1219200"/>
            <a:ext cx="2971799" cy="838200"/>
          </a:xfrm>
        </p:spPr>
        <p:txBody>
          <a:bodyPr/>
          <a:lstStyle/>
          <a:p>
            <a:r>
              <a:rPr lang="en-US" dirty="0" smtClean="0"/>
              <a:t>Boynton ICA </a:t>
            </a:r>
            <a:r>
              <a:rPr lang="en-US" dirty="0" err="1" smtClean="0"/>
              <a:t>Subwatersheds</a:t>
            </a:r>
            <a:endParaRPr lang="en-US" dirty="0"/>
          </a:p>
        </p:txBody>
      </p:sp>
      <p:sp>
        <p:nvSpPr>
          <p:cNvPr id="4" name="TextBox 3"/>
          <p:cNvSpPr txBox="1"/>
          <p:nvPr/>
        </p:nvSpPr>
        <p:spPr>
          <a:xfrm>
            <a:off x="41340" y="2057400"/>
            <a:ext cx="3047999" cy="5909310"/>
          </a:xfrm>
          <a:prstGeom prst="rect">
            <a:avLst/>
          </a:prstGeom>
          <a:noFill/>
        </p:spPr>
        <p:txBody>
          <a:bodyPr wrap="square" rtlCol="0">
            <a:spAutoFit/>
          </a:bodyPr>
          <a:lstStyle/>
          <a:p>
            <a:r>
              <a:rPr lang="en-US" sz="1400" dirty="0" smtClean="0"/>
              <a:t>The Boynton ICA has been further analyzed to determine sub-watershed basins in consultation with Palm Beach </a:t>
            </a:r>
            <a:r>
              <a:rPr lang="en-US" sz="1400" dirty="0" smtClean="0"/>
              <a:t>County, their  consultants </a:t>
            </a:r>
            <a:r>
              <a:rPr lang="en-US" sz="1400" dirty="0" smtClean="0"/>
              <a:t>(Mock-</a:t>
            </a:r>
            <a:r>
              <a:rPr lang="en-US" sz="1400" dirty="0" err="1" smtClean="0"/>
              <a:t>Roos</a:t>
            </a:r>
            <a:r>
              <a:rPr lang="en-US" sz="1400" dirty="0" smtClean="0"/>
              <a:t> and Associates, Inc.) and the Lake Worth Drainage District.  </a:t>
            </a:r>
          </a:p>
          <a:p>
            <a:endParaRPr lang="en-US" sz="1400" dirty="0"/>
          </a:p>
          <a:p>
            <a:pPr lvl="0"/>
            <a:r>
              <a:rPr lang="en-US" sz="1400" dirty="0" smtClean="0"/>
              <a:t>Land uses and water quality monitoring data were analyzed by Horsley Witten Group in preparation for the Boynton ICA watershed management plan </a:t>
            </a:r>
            <a:r>
              <a:rPr lang="en-US" sz="1400" dirty="0" smtClean="0"/>
              <a:t>kickoff </a:t>
            </a:r>
            <a:r>
              <a:rPr lang="en-US" sz="1400" dirty="0" smtClean="0"/>
              <a:t>meeting held February 9, 2017.  </a:t>
            </a:r>
            <a:endParaRPr lang="en-US" sz="1400" dirty="0" smtClean="0"/>
          </a:p>
          <a:p>
            <a:pPr lvl="0"/>
            <a:endParaRPr lang="en-US" sz="1400" dirty="0"/>
          </a:p>
          <a:p>
            <a:pPr lvl="0"/>
            <a:r>
              <a:rPr lang="en-US" sz="1400" dirty="0" smtClean="0"/>
              <a:t>Based on this meeting, </a:t>
            </a:r>
            <a:r>
              <a:rPr lang="en-US" sz="1400" dirty="0">
                <a:solidFill>
                  <a:srgbClr val="002950"/>
                </a:solidFill>
              </a:rPr>
              <a:t>Land use pollutant load coefficients are being refined in subwatershed I </a:t>
            </a:r>
            <a:r>
              <a:rPr lang="en-US" sz="1400" dirty="0" smtClean="0">
                <a:solidFill>
                  <a:srgbClr val="002950"/>
                </a:solidFill>
              </a:rPr>
              <a:t>to </a:t>
            </a:r>
            <a:r>
              <a:rPr lang="en-US" sz="1400" dirty="0">
                <a:solidFill>
                  <a:srgbClr val="002950"/>
                </a:solidFill>
              </a:rPr>
              <a:t>calibrate and quantify pollutant loading and reduction estimates for the </a:t>
            </a:r>
            <a:r>
              <a:rPr lang="en-US" sz="1400" dirty="0" smtClean="0">
                <a:solidFill>
                  <a:srgbClr val="002950"/>
                </a:solidFill>
              </a:rPr>
              <a:t>Boynton </a:t>
            </a:r>
            <a:r>
              <a:rPr lang="en-US" sz="1400" dirty="0">
                <a:solidFill>
                  <a:srgbClr val="002950"/>
                </a:solidFill>
              </a:rPr>
              <a:t>Watershed Management Plan.  </a:t>
            </a:r>
          </a:p>
          <a:p>
            <a:endParaRPr lang="en-US" sz="1400" dirty="0" smtClean="0"/>
          </a:p>
          <a:p>
            <a:endParaRPr lang="en-US" sz="1400" dirty="0" smtClean="0"/>
          </a:p>
          <a:p>
            <a:endParaRPr lang="en-US" sz="1400" dirty="0" smtClean="0"/>
          </a:p>
          <a:p>
            <a:endParaRPr lang="en-US" sz="1400" dirty="0"/>
          </a:p>
          <a:p>
            <a:endParaRPr lang="en-US" sz="1400"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23310" y="2142472"/>
            <a:ext cx="6105735" cy="47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0686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1981200"/>
            <a:ext cx="3505200" cy="838200"/>
          </a:xfrm>
        </p:spPr>
        <p:txBody>
          <a:bodyPr/>
          <a:lstStyle/>
          <a:p>
            <a:r>
              <a:rPr lang="en-US" dirty="0" smtClean="0"/>
              <a:t>Land Uses</a:t>
            </a:r>
            <a:endParaRPr lang="en-US" dirty="0"/>
          </a:p>
        </p:txBody>
      </p:sp>
      <p:sp>
        <p:nvSpPr>
          <p:cNvPr id="4" name="Text Placeholder 3"/>
          <p:cNvSpPr>
            <a:spLocks noGrp="1"/>
          </p:cNvSpPr>
          <p:nvPr>
            <p:ph sz="half" idx="1"/>
          </p:nvPr>
        </p:nvSpPr>
        <p:spPr>
          <a:xfrm>
            <a:off x="25400" y="2743200"/>
            <a:ext cx="4470400" cy="4114800"/>
          </a:xfrm>
        </p:spPr>
        <p:txBody>
          <a:bodyPr/>
          <a:lstStyle/>
          <a:p>
            <a:pPr indent="0"/>
            <a:r>
              <a:rPr lang="en-US" sz="1800" dirty="0" smtClean="0"/>
              <a:t>Land </a:t>
            </a:r>
            <a:r>
              <a:rPr lang="en-US" sz="1800" dirty="0"/>
              <a:t>uses not observed in sub-watershed I (e.g. Row crop agriculture, Barrier Island Development</a:t>
            </a:r>
            <a:r>
              <a:rPr lang="en-US" sz="1800" dirty="0" smtClean="0"/>
              <a:t>, residential </a:t>
            </a:r>
            <a:r>
              <a:rPr lang="en-US" sz="1800" dirty="0"/>
              <a:t>and commercial development adjacent to </a:t>
            </a:r>
            <a:r>
              <a:rPr lang="en-US" sz="1800" dirty="0" smtClean="0"/>
              <a:t>the </a:t>
            </a:r>
            <a:r>
              <a:rPr lang="en-US" sz="1800" dirty="0"/>
              <a:t>Intracoastal Waterway) are also being assessed by </a:t>
            </a:r>
            <a:r>
              <a:rPr lang="en-US" sz="1800" dirty="0" smtClean="0"/>
              <a:t>the project team. </a:t>
            </a:r>
          </a:p>
          <a:p>
            <a:pPr indent="0"/>
            <a:endParaRPr lang="en-US" sz="1800" dirty="0"/>
          </a:p>
          <a:p>
            <a:pPr indent="0"/>
            <a:r>
              <a:rPr lang="en-US" sz="1800" dirty="0" smtClean="0"/>
              <a:t>The project team </a:t>
            </a:r>
            <a:r>
              <a:rPr lang="en-US" sz="1800" dirty="0"/>
              <a:t>is collaborating with municipal, county, and state agencies </a:t>
            </a:r>
            <a:r>
              <a:rPr lang="en-US" sz="1800"/>
              <a:t>and </a:t>
            </a:r>
            <a:r>
              <a:rPr lang="en-US" sz="1800" smtClean="0"/>
              <a:t>NGO </a:t>
            </a:r>
            <a:r>
              <a:rPr lang="en-US" sz="1800" dirty="0"/>
              <a:t>partners to meet as many needs as we can with this work.</a:t>
            </a:r>
          </a:p>
          <a:p>
            <a:endParaRPr lang="en-US" sz="1800" dirty="0"/>
          </a:p>
        </p:txBody>
      </p:sp>
      <p:pic>
        <p:nvPicPr>
          <p:cNvPr id="2051" name="Picture 3"/>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838200"/>
            <a:ext cx="4097867" cy="2836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733800"/>
            <a:ext cx="4114800" cy="2848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7744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04800" y="1905000"/>
            <a:ext cx="4267200" cy="1098550"/>
          </a:xfrm>
        </p:spPr>
        <p:txBody>
          <a:bodyPr/>
          <a:lstStyle/>
          <a:p>
            <a:r>
              <a:rPr lang="en-US" altLang="en-US" sz="2400" smtClean="0"/>
              <a:t>The Southeast Florida Coral Reef Tract</a:t>
            </a:r>
          </a:p>
        </p:txBody>
      </p:sp>
      <p:pic>
        <p:nvPicPr>
          <p:cNvPr id="4" name="Content Placeholder 3"/>
          <p:cNvPicPr>
            <a:picLocks noGrp="1" noChangeAspect="1" noChangeArrowheads="1"/>
          </p:cNvPicPr>
          <p:nvPr>
            <p:ph idx="1"/>
          </p:nvPr>
        </p:nvPicPr>
        <p:blipFill>
          <a:blip r:embed="rId2"/>
          <a:stretch>
            <a:fillRect/>
          </a:stretch>
        </p:blipFill>
        <p:spPr>
          <a:xfrm>
            <a:off x="5334000" y="914400"/>
            <a:ext cx="3657600" cy="5486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484" name="Text Placeholder 4"/>
          <p:cNvSpPr>
            <a:spLocks noGrp="1"/>
          </p:cNvSpPr>
          <p:nvPr>
            <p:ph type="body" sz="half" idx="2"/>
          </p:nvPr>
        </p:nvSpPr>
        <p:spPr>
          <a:xfrm>
            <a:off x="228600" y="3048000"/>
            <a:ext cx="4953000" cy="2514600"/>
          </a:xfrm>
        </p:spPr>
        <p:txBody>
          <a:bodyPr/>
          <a:lstStyle/>
          <a:p>
            <a:r>
              <a:rPr lang="en-US" altLang="en-US" sz="2000" smtClean="0"/>
              <a:t>The southeast Florida coral reef tract is approximately 105 miles long and generally varies from half a mile to three miles from shore off Miami-Dade, Broward, Palm Beach and Martin counties.</a:t>
            </a:r>
          </a:p>
          <a:p>
            <a:endParaRPr lang="en-US" altLang="en-US" sz="2000" smtClean="0"/>
          </a:p>
          <a:p>
            <a:r>
              <a:rPr lang="en-US" altLang="en-US" sz="2000" smtClean="0"/>
              <a:t>Over 6 million people live, work and play here, and another 25 million visitors enjoy the beaches, waterways, and reefs of southeast Florida each year.</a:t>
            </a:r>
          </a:p>
        </p:txBody>
      </p:sp>
      <p:sp>
        <p:nvSpPr>
          <p:cNvPr id="20485" name="TextBox 1"/>
          <p:cNvSpPr txBox="1">
            <a:spLocks noChangeArrowheads="1"/>
          </p:cNvSpPr>
          <p:nvPr/>
        </p:nvSpPr>
        <p:spPr bwMode="auto">
          <a:xfrm>
            <a:off x="5334000" y="6415088"/>
            <a:ext cx="1497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pitchFamily="1" charset="-128"/>
              </a:defRPr>
            </a:lvl1pPr>
            <a:lvl2pPr marL="742950" indent="-285750" eaLnBrk="0" hangingPunct="0">
              <a:buChar char="—"/>
              <a:defRPr sz="2200">
                <a:solidFill>
                  <a:schemeClr val="tx1"/>
                </a:solidFill>
                <a:latin typeface="Arial" charset="0"/>
                <a:ea typeface="ヒラギノ角ゴ Pro W3" pitchFamily="1" charset="-128"/>
              </a:defRPr>
            </a:lvl2pPr>
            <a:lvl3pPr marL="1143000" indent="-228600" eaLnBrk="0" hangingPunct="0">
              <a:buChar char="•"/>
              <a:defRPr sz="2000">
                <a:solidFill>
                  <a:schemeClr val="tx1"/>
                </a:solidFill>
                <a:latin typeface="Arial" charset="0"/>
                <a:ea typeface="ヒラギノ角ゴ Pro W3" pitchFamily="1" charset="-128"/>
              </a:defRPr>
            </a:lvl3pPr>
            <a:lvl4pPr marL="1600200" indent="-228600" eaLnBrk="0" hangingPunct="0">
              <a:buChar char="–"/>
              <a:defRPr>
                <a:solidFill>
                  <a:schemeClr val="tx1"/>
                </a:solidFill>
                <a:latin typeface="Arial" charset="0"/>
                <a:ea typeface="ヒラギノ角ゴ Pro W3" pitchFamily="1" charset="-128"/>
              </a:defRPr>
            </a:lvl4pPr>
            <a:lvl5pPr marL="2057400" indent="-228600" eaLnBrk="0" hangingPunct="0">
              <a:buChar char="»"/>
              <a:defRPr>
                <a:solidFill>
                  <a:schemeClr val="tx1"/>
                </a:solidFill>
                <a:latin typeface="Arial" charset="0"/>
                <a:ea typeface="ヒラギノ角ゴ Pro W3" pitchFamily="1" charset="-128"/>
              </a:defRPr>
            </a:lvl5pPr>
            <a:lvl6pPr marL="2514600" indent="-228600" eaLnBrk="0" fontAlgn="base" hangingPunct="0">
              <a:spcBef>
                <a:spcPct val="20000"/>
              </a:spcBef>
              <a:spcAft>
                <a:spcPct val="0"/>
              </a:spcAft>
              <a:buChar char="»"/>
              <a:defRPr>
                <a:solidFill>
                  <a:schemeClr val="tx1"/>
                </a:solidFill>
                <a:latin typeface="Arial" charset="0"/>
                <a:ea typeface="ヒラギノ角ゴ Pro W3" pitchFamily="1" charset="-128"/>
              </a:defRPr>
            </a:lvl6pPr>
            <a:lvl7pPr marL="2971800" indent="-228600" eaLnBrk="0" fontAlgn="base" hangingPunct="0">
              <a:spcBef>
                <a:spcPct val="20000"/>
              </a:spcBef>
              <a:spcAft>
                <a:spcPct val="0"/>
              </a:spcAft>
              <a:buChar char="»"/>
              <a:defRPr>
                <a:solidFill>
                  <a:schemeClr val="tx1"/>
                </a:solidFill>
                <a:latin typeface="Arial" charset="0"/>
                <a:ea typeface="ヒラギノ角ゴ Pro W3" pitchFamily="1" charset="-128"/>
              </a:defRPr>
            </a:lvl7pPr>
            <a:lvl8pPr marL="3429000" indent="-228600" eaLnBrk="0" fontAlgn="base" hangingPunct="0">
              <a:spcBef>
                <a:spcPct val="20000"/>
              </a:spcBef>
              <a:spcAft>
                <a:spcPct val="0"/>
              </a:spcAft>
              <a:buChar char="»"/>
              <a:defRPr>
                <a:solidFill>
                  <a:schemeClr val="tx1"/>
                </a:solidFill>
                <a:latin typeface="Arial" charset="0"/>
                <a:ea typeface="ヒラギノ角ゴ Pro W3" pitchFamily="1" charset="-128"/>
              </a:defRPr>
            </a:lvl8pPr>
            <a:lvl9pPr marL="3886200" indent="-228600" eaLnBrk="0" fontAlgn="base" hangingPunct="0">
              <a:spcBef>
                <a:spcPct val="20000"/>
              </a:spcBef>
              <a:spcAft>
                <a:spcPct val="0"/>
              </a:spcAft>
              <a:buChar char="»"/>
              <a:defRPr>
                <a:solidFill>
                  <a:schemeClr val="tx1"/>
                </a:solidFill>
                <a:latin typeface="Arial" charset="0"/>
                <a:ea typeface="ヒラギノ角ゴ Pro W3" pitchFamily="1" charset="-128"/>
              </a:defRPr>
            </a:lvl9pPr>
          </a:lstStyle>
          <a:p>
            <a:pPr eaLnBrk="1" hangingPunct="1"/>
            <a:r>
              <a:rPr lang="en-US" altLang="en-US" sz="1200"/>
              <a:t>Credit: DEP, CRCP</a:t>
            </a:r>
          </a:p>
        </p:txBody>
      </p:sp>
    </p:spTree>
    <p:extLst>
      <p:ext uri="{BB962C8B-B14F-4D97-AF65-F5344CB8AC3E}">
        <p14:creationId xmlns:p14="http://schemas.microsoft.com/office/powerpoint/2010/main" val="16186672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Impaired Waters-Opportunities for Collaboration on LBSP Reduction</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505200" y="1981200"/>
            <a:ext cx="5401451"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3"/>
          <p:cNvSpPr>
            <a:spLocks noGrp="1"/>
          </p:cNvSpPr>
          <p:nvPr>
            <p:ph type="body" sz="half" idx="4294967295"/>
          </p:nvPr>
        </p:nvSpPr>
        <p:spPr>
          <a:xfrm>
            <a:off x="0" y="2133600"/>
            <a:ext cx="3505200" cy="2895600"/>
          </a:xfrm>
        </p:spPr>
        <p:txBody>
          <a:bodyPr/>
          <a:lstStyle/>
          <a:p>
            <a:pPr indent="0"/>
            <a:endParaRPr lang="en-US" sz="1600" dirty="0" smtClean="0"/>
          </a:p>
          <a:p>
            <a:pPr indent="0"/>
            <a:r>
              <a:rPr lang="en-US" sz="1600" dirty="0" smtClean="0"/>
              <a:t>Sub-Watershed </a:t>
            </a:r>
            <a:r>
              <a:rPr lang="en-US" sz="1600" dirty="0" smtClean="0"/>
              <a:t>I has </a:t>
            </a:r>
            <a:r>
              <a:rPr lang="en-US" sz="1600" dirty="0" smtClean="0"/>
              <a:t>almost all of </a:t>
            </a:r>
            <a:r>
              <a:rPr lang="en-US" sz="1600" dirty="0" smtClean="0"/>
              <a:t>the land uses that need to be evaluated for the watershed management plan, has most of the water quality monitoring stations and has the attention of partner agencies focused on the TMDL requirement for </a:t>
            </a:r>
            <a:r>
              <a:rPr lang="en-US" sz="1600" dirty="0" smtClean="0"/>
              <a:t>the impaired Lake Ida waterbody.  </a:t>
            </a:r>
            <a:endParaRPr lang="en-US" sz="1600" dirty="0" smtClean="0"/>
          </a:p>
        </p:txBody>
      </p:sp>
    </p:spTree>
    <p:extLst>
      <p:ext uri="{BB962C8B-B14F-4D97-AF65-F5344CB8AC3E}">
        <p14:creationId xmlns:p14="http://schemas.microsoft.com/office/powerpoint/2010/main" val="212678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095500" y="838200"/>
            <a:ext cx="6019800" cy="838200"/>
          </a:xfrm>
        </p:spPr>
        <p:txBody>
          <a:bodyPr/>
          <a:lstStyle/>
          <a:p>
            <a:pPr algn="ctr"/>
            <a:r>
              <a:rPr lang="en-US" altLang="en-US" dirty="0" smtClean="0"/>
              <a:t>Questions?</a:t>
            </a:r>
          </a:p>
        </p:txBody>
      </p:sp>
      <p:pic>
        <p:nvPicPr>
          <p:cNvPr id="25603" name="Picture 3" descr="C:\Users\Kurtis.Gregg\Desktop\Desktop Documents 4-13\Goliath 1_files\Goliath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672398"/>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1"/>
          <p:cNvSpPr txBox="1">
            <a:spLocks noChangeArrowheads="1"/>
          </p:cNvSpPr>
          <p:nvPr/>
        </p:nvSpPr>
        <p:spPr bwMode="auto">
          <a:xfrm>
            <a:off x="2514600" y="5867400"/>
            <a:ext cx="3492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pitchFamily="1" charset="-128"/>
              </a:defRPr>
            </a:lvl1pPr>
            <a:lvl2pPr marL="742950" indent="-285750" eaLnBrk="0" hangingPunct="0">
              <a:defRPr sz="2400">
                <a:solidFill>
                  <a:schemeClr val="tx1"/>
                </a:solidFill>
                <a:latin typeface="Arial" charset="0"/>
                <a:ea typeface="ヒラギノ角ゴ Pro W3" pitchFamily="1" charset="-128"/>
              </a:defRPr>
            </a:lvl2pPr>
            <a:lvl3pPr marL="1143000" indent="-228600" eaLnBrk="0" hangingPunct="0">
              <a:defRPr sz="2400">
                <a:solidFill>
                  <a:schemeClr val="tx1"/>
                </a:solidFill>
                <a:latin typeface="Arial" charset="0"/>
                <a:ea typeface="ヒラギノ角ゴ Pro W3" pitchFamily="1" charset="-128"/>
              </a:defRPr>
            </a:lvl3pPr>
            <a:lvl4pPr marL="1600200" indent="-228600" eaLnBrk="0" hangingPunct="0">
              <a:defRPr sz="2400">
                <a:solidFill>
                  <a:schemeClr val="tx1"/>
                </a:solidFill>
                <a:latin typeface="Arial" charset="0"/>
                <a:ea typeface="ヒラギノ角ゴ Pro W3" pitchFamily="1" charset="-128"/>
              </a:defRPr>
            </a:lvl4pPr>
            <a:lvl5pPr marL="2057400" indent="-228600" eaLnBrk="0" hangingPunct="0">
              <a:defRPr sz="2400">
                <a:solidFill>
                  <a:schemeClr val="tx1"/>
                </a:solidFill>
                <a:latin typeface="Arial" charset="0"/>
                <a:ea typeface="ヒラギノ角ゴ Pro W3" pitchFamily="1" charset="-128"/>
              </a:defRPr>
            </a:lvl5pPr>
            <a:lvl6pPr marL="2514600" indent="-228600" eaLnBrk="0" fontAlgn="base" hangingPunct="0">
              <a:spcBef>
                <a:spcPct val="20000"/>
              </a:spcBef>
              <a:spcAft>
                <a:spcPct val="0"/>
              </a:spcAft>
              <a:defRPr sz="2400">
                <a:solidFill>
                  <a:schemeClr val="tx1"/>
                </a:solidFill>
                <a:latin typeface="Arial" charset="0"/>
                <a:ea typeface="ヒラギノ角ゴ Pro W3" pitchFamily="1" charset="-128"/>
              </a:defRPr>
            </a:lvl6pPr>
            <a:lvl7pPr marL="2971800" indent="-228600" eaLnBrk="0" fontAlgn="base" hangingPunct="0">
              <a:spcBef>
                <a:spcPct val="20000"/>
              </a:spcBef>
              <a:spcAft>
                <a:spcPct val="0"/>
              </a:spcAft>
              <a:defRPr sz="2400">
                <a:solidFill>
                  <a:schemeClr val="tx1"/>
                </a:solidFill>
                <a:latin typeface="Arial" charset="0"/>
                <a:ea typeface="ヒラギノ角ゴ Pro W3" pitchFamily="1" charset="-128"/>
              </a:defRPr>
            </a:lvl7pPr>
            <a:lvl8pPr marL="3429000" indent="-228600" eaLnBrk="0" fontAlgn="base" hangingPunct="0">
              <a:spcBef>
                <a:spcPct val="20000"/>
              </a:spcBef>
              <a:spcAft>
                <a:spcPct val="0"/>
              </a:spcAft>
              <a:defRPr sz="2400">
                <a:solidFill>
                  <a:schemeClr val="tx1"/>
                </a:solidFill>
                <a:latin typeface="Arial" charset="0"/>
                <a:ea typeface="ヒラギノ角ゴ Pro W3" pitchFamily="1" charset="-128"/>
              </a:defRPr>
            </a:lvl8pPr>
            <a:lvl9pPr marL="3886200" indent="-228600" eaLnBrk="0" fontAlgn="base" hangingPunct="0">
              <a:spcBef>
                <a:spcPct val="20000"/>
              </a:spcBef>
              <a:spcAft>
                <a:spcPct val="0"/>
              </a:spcAft>
              <a:defRPr sz="2400">
                <a:solidFill>
                  <a:schemeClr val="tx1"/>
                </a:solidFill>
                <a:latin typeface="Arial" charset="0"/>
                <a:ea typeface="ヒラギノ角ゴ Pro W3" pitchFamily="1" charset="-128"/>
              </a:defRPr>
            </a:lvl9pPr>
          </a:lstStyle>
          <a:p>
            <a:pPr eaLnBrk="1" hangingPunct="1"/>
            <a:r>
              <a:rPr lang="en-US" altLang="en-US" dirty="0"/>
              <a:t>Kurtis.Gregg@noaa.gov</a:t>
            </a:r>
          </a:p>
        </p:txBody>
      </p:sp>
      <p:sp>
        <p:nvSpPr>
          <p:cNvPr id="3" name="TextBox 2"/>
          <p:cNvSpPr txBox="1"/>
          <p:nvPr/>
        </p:nvSpPr>
        <p:spPr>
          <a:xfrm>
            <a:off x="6477000" y="5821382"/>
            <a:ext cx="1490664" cy="276999"/>
          </a:xfrm>
          <a:prstGeom prst="rect">
            <a:avLst/>
          </a:prstGeom>
          <a:noFill/>
        </p:spPr>
        <p:txBody>
          <a:bodyPr wrap="none" rtlCol="0">
            <a:spAutoFit/>
          </a:bodyPr>
          <a:lstStyle/>
          <a:p>
            <a:r>
              <a:rPr lang="en-US" sz="1200" dirty="0"/>
              <a:t>Credit: NOAA 2012</a:t>
            </a:r>
            <a:endParaRPr lang="en-US" sz="1200" dirty="0"/>
          </a:p>
        </p:txBody>
      </p:sp>
    </p:spTree>
    <p:extLst>
      <p:ext uri="{BB962C8B-B14F-4D97-AF65-F5344CB8AC3E}">
        <p14:creationId xmlns:p14="http://schemas.microsoft.com/office/powerpoint/2010/main" val="37538909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971800" y="1295400"/>
            <a:ext cx="6019800" cy="838200"/>
          </a:xfrm>
        </p:spPr>
        <p:txBody>
          <a:bodyPr/>
          <a:lstStyle/>
          <a:p>
            <a:pPr algn="ctr"/>
            <a:r>
              <a:rPr lang="en-US" altLang="en-US" dirty="0" smtClean="0"/>
              <a:t>Land-Based </a:t>
            </a:r>
            <a:r>
              <a:rPr lang="en-US" altLang="en-US" dirty="0" smtClean="0"/>
              <a:t>Pollutants and Stressors </a:t>
            </a:r>
            <a:r>
              <a:rPr lang="en-US" altLang="en-US" dirty="0" smtClean="0"/>
              <a:t>Affecting Southeast Florida Coral Reef Ecosystem </a:t>
            </a:r>
            <a:r>
              <a:rPr lang="en-US" altLang="en-US" dirty="0" smtClean="0"/>
              <a:t>Habitats</a:t>
            </a:r>
            <a:endParaRPr lang="en-US" altLang="en-US" dirty="0" smtClean="0"/>
          </a:p>
        </p:txBody>
      </p:sp>
      <p:sp>
        <p:nvSpPr>
          <p:cNvPr id="15363" name="Content Placeholder 2"/>
          <p:cNvSpPr>
            <a:spLocks noGrp="1"/>
          </p:cNvSpPr>
          <p:nvPr>
            <p:ph idx="1"/>
          </p:nvPr>
        </p:nvSpPr>
        <p:spPr>
          <a:xfrm>
            <a:off x="457200" y="2667000"/>
            <a:ext cx="4572000" cy="3048000"/>
          </a:xfrm>
        </p:spPr>
        <p:txBody>
          <a:bodyPr/>
          <a:lstStyle/>
          <a:p>
            <a:pPr>
              <a:buFontTx/>
              <a:buChar char="•"/>
            </a:pPr>
            <a:r>
              <a:rPr lang="en-US" altLang="en-US" sz="1800" dirty="0" smtClean="0"/>
              <a:t>Nutrients</a:t>
            </a:r>
          </a:p>
          <a:p>
            <a:pPr>
              <a:buFontTx/>
              <a:buChar char="•"/>
            </a:pPr>
            <a:r>
              <a:rPr lang="en-US" altLang="en-US" sz="1800" dirty="0" smtClean="0"/>
              <a:t>Salinity changes </a:t>
            </a:r>
          </a:p>
          <a:p>
            <a:pPr>
              <a:buFontTx/>
              <a:buChar char="•"/>
            </a:pPr>
            <a:r>
              <a:rPr lang="en-US" altLang="en-US" sz="1800" dirty="0" smtClean="0"/>
              <a:t>Turbidity</a:t>
            </a:r>
            <a:endParaRPr lang="en-US" altLang="en-US" sz="1800" dirty="0" smtClean="0"/>
          </a:p>
          <a:p>
            <a:pPr>
              <a:buFontTx/>
              <a:buChar char="•"/>
            </a:pPr>
            <a:r>
              <a:rPr lang="en-US" altLang="en-US" sz="1800" dirty="0" smtClean="0"/>
              <a:t>Sedimentation</a:t>
            </a:r>
            <a:endParaRPr lang="en-US" altLang="en-US" sz="1800" dirty="0"/>
          </a:p>
          <a:p>
            <a:pPr>
              <a:buFont typeface="Arial" panose="020B0604020202020204" pitchFamily="34" charset="0"/>
              <a:buChar char="•"/>
            </a:pPr>
            <a:r>
              <a:rPr lang="en-US" altLang="en-US" sz="1800" dirty="0" smtClean="0"/>
              <a:t>Biocides (e.g. </a:t>
            </a:r>
            <a:r>
              <a:rPr lang="en-US" altLang="en-US" sz="1800" dirty="0" smtClean="0"/>
              <a:t>water treatment, insecticides</a:t>
            </a:r>
            <a:r>
              <a:rPr lang="en-US" altLang="en-US" sz="1800" dirty="0" smtClean="0"/>
              <a:t>, herbicides, and fungicides)</a:t>
            </a:r>
          </a:p>
          <a:p>
            <a:pPr>
              <a:buFont typeface="Arial" panose="020B0604020202020204" pitchFamily="34" charset="0"/>
              <a:buChar char="•"/>
            </a:pPr>
            <a:r>
              <a:rPr lang="en-US" altLang="en-US" sz="1800" dirty="0"/>
              <a:t>Heavy metals</a:t>
            </a:r>
          </a:p>
          <a:p>
            <a:pPr>
              <a:buFontTx/>
              <a:buChar char="•"/>
            </a:pPr>
            <a:r>
              <a:rPr lang="en-US" altLang="en-US" sz="1800" dirty="0" smtClean="0"/>
              <a:t>Hydrocarbons and other organic compounds</a:t>
            </a:r>
          </a:p>
          <a:p>
            <a:pPr>
              <a:buFontTx/>
              <a:buChar char="•"/>
            </a:pPr>
            <a:r>
              <a:rPr lang="en-US" altLang="en-US" sz="1800" dirty="0" smtClean="0"/>
              <a:t>Pharmaceuticals and personal care </a:t>
            </a:r>
            <a:r>
              <a:rPr lang="en-US" altLang="en-US" sz="1800" dirty="0" smtClean="0"/>
              <a:t>products</a:t>
            </a:r>
          </a:p>
          <a:p>
            <a:pPr>
              <a:buFontTx/>
              <a:buChar char="•"/>
            </a:pPr>
            <a:endParaRPr lang="en-US" altLang="en-US" sz="1800" dirty="0" smtClean="0"/>
          </a:p>
          <a:p>
            <a:endParaRPr lang="en-US" sz="1400" baseline="30000" dirty="0" smtClean="0"/>
          </a:p>
          <a:p>
            <a:endParaRPr lang="en-US" altLang="en-US" dirty="0" smtClean="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999" y="2455755"/>
            <a:ext cx="2514602" cy="1906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3999" y="4648200"/>
            <a:ext cx="2667001" cy="1919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202939" y="4362032"/>
            <a:ext cx="2002471" cy="276999"/>
          </a:xfrm>
          <a:prstGeom prst="rect">
            <a:avLst/>
          </a:prstGeom>
          <a:noFill/>
        </p:spPr>
        <p:txBody>
          <a:bodyPr wrap="none" rtlCol="0">
            <a:spAutoFit/>
          </a:bodyPr>
          <a:lstStyle/>
          <a:p>
            <a:r>
              <a:rPr lang="en-US" sz="1200" dirty="0" smtClean="0"/>
              <a:t>Credit: Dave Gilliam, NSU</a:t>
            </a:r>
            <a:endParaRPr lang="en-US" sz="1200" dirty="0"/>
          </a:p>
        </p:txBody>
      </p:sp>
      <p:sp>
        <p:nvSpPr>
          <p:cNvPr id="3" name="TextBox 2"/>
          <p:cNvSpPr txBox="1"/>
          <p:nvPr/>
        </p:nvSpPr>
        <p:spPr>
          <a:xfrm>
            <a:off x="5202939" y="6557997"/>
            <a:ext cx="2776722" cy="276999"/>
          </a:xfrm>
          <a:prstGeom prst="rect">
            <a:avLst/>
          </a:prstGeom>
          <a:noFill/>
        </p:spPr>
        <p:txBody>
          <a:bodyPr wrap="none" rtlCol="0">
            <a:spAutoFit/>
          </a:bodyPr>
          <a:lstStyle/>
          <a:p>
            <a:r>
              <a:rPr lang="en-US" sz="1200" dirty="0" smtClean="0"/>
              <a:t>Credit: Florida Oceanographic Society</a:t>
            </a:r>
            <a:endParaRPr lang="en-US" sz="1200" dirty="0"/>
          </a:p>
        </p:txBody>
      </p:sp>
    </p:spTree>
    <p:extLst>
      <p:ext uri="{BB962C8B-B14F-4D97-AF65-F5344CB8AC3E}">
        <p14:creationId xmlns:p14="http://schemas.microsoft.com/office/powerpoint/2010/main" val="10208660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3962400" y="1066800"/>
            <a:ext cx="4648200" cy="838200"/>
          </a:xfrm>
        </p:spPr>
        <p:txBody>
          <a:bodyPr/>
          <a:lstStyle/>
          <a:p>
            <a:pPr algn="ctr"/>
            <a:r>
              <a:rPr lang="en-US" altLang="en-US" dirty="0" smtClean="0"/>
              <a:t>Land </a:t>
            </a:r>
            <a:r>
              <a:rPr lang="en-US" altLang="en-US" dirty="0" smtClean="0"/>
              <a:t>Based Sources of Pollution (LBSP) in Southeast </a:t>
            </a:r>
            <a:r>
              <a:rPr lang="en-US" altLang="en-US" dirty="0" smtClean="0"/>
              <a:t>Florida</a:t>
            </a:r>
            <a:endParaRPr lang="en-US" altLang="en-US" dirty="0" smtClean="0"/>
          </a:p>
        </p:txBody>
      </p:sp>
      <p:sp>
        <p:nvSpPr>
          <p:cNvPr id="7171" name="Content Placeholder 2"/>
          <p:cNvSpPr>
            <a:spLocks noGrp="1"/>
          </p:cNvSpPr>
          <p:nvPr>
            <p:ph idx="1"/>
          </p:nvPr>
        </p:nvSpPr>
        <p:spPr>
          <a:xfrm>
            <a:off x="304800" y="2057400"/>
            <a:ext cx="7772400" cy="3429000"/>
          </a:xfrm>
        </p:spPr>
        <p:txBody>
          <a:bodyPr/>
          <a:lstStyle/>
          <a:p>
            <a:pPr marL="0" indent="0">
              <a:defRPr/>
            </a:pPr>
            <a:endParaRPr lang="en-US" dirty="0" smtClean="0"/>
          </a:p>
          <a:p>
            <a:pPr>
              <a:defRPr/>
            </a:pPr>
            <a:endParaRPr lang="en-US" dirty="0" smtClean="0"/>
          </a:p>
        </p:txBody>
      </p:sp>
      <p:graphicFrame>
        <p:nvGraphicFramePr>
          <p:cNvPr id="2" name="Table 1"/>
          <p:cNvGraphicFramePr>
            <a:graphicFrameLocks noGrp="1"/>
          </p:cNvGraphicFramePr>
          <p:nvPr>
            <p:extLst>
              <p:ext uri="{D42A27DB-BD31-4B8C-83A1-F6EECF244321}">
                <p14:modId xmlns:p14="http://schemas.microsoft.com/office/powerpoint/2010/main" val="483115084"/>
              </p:ext>
            </p:extLst>
          </p:nvPr>
        </p:nvGraphicFramePr>
        <p:xfrm>
          <a:off x="457200" y="2667000"/>
          <a:ext cx="7619999" cy="2944226"/>
        </p:xfrm>
        <a:graphic>
          <a:graphicData uri="http://schemas.openxmlformats.org/drawingml/2006/table">
            <a:tbl>
              <a:tblPr firstRow="1" firstCol="1" bandRow="1"/>
              <a:tblGrid>
                <a:gridCol w="1676400"/>
                <a:gridCol w="609600"/>
                <a:gridCol w="1066800"/>
                <a:gridCol w="685800"/>
                <a:gridCol w="762000"/>
                <a:gridCol w="533400"/>
                <a:gridCol w="1143000"/>
                <a:gridCol w="1142999"/>
              </a:tblGrid>
              <a:tr h="381000">
                <a:tc>
                  <a:txBody>
                    <a:bodyPr/>
                    <a:lstStyle/>
                    <a:p>
                      <a:pPr marL="0" marR="0">
                        <a:lnSpc>
                          <a:spcPct val="115000"/>
                        </a:lnSpc>
                        <a:spcBef>
                          <a:spcPts val="0"/>
                        </a:spcBef>
                        <a:spcAft>
                          <a:spcPts val="0"/>
                        </a:spcAft>
                      </a:pPr>
                      <a:r>
                        <a:rPr lang="en-US" sz="1100" b="1" dirty="0">
                          <a:effectLst/>
                          <a:latin typeface="Calibri"/>
                          <a:ea typeface="Calibri"/>
                          <a:cs typeface="Times New Roman"/>
                        </a:rPr>
                        <a:t>Stormwater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00">
                <a:tc>
                  <a:txBody>
                    <a:bodyPr/>
                    <a:lstStyle/>
                    <a:p>
                      <a:pPr marL="0" marR="0">
                        <a:lnSpc>
                          <a:spcPct val="115000"/>
                        </a:lnSpc>
                        <a:spcBef>
                          <a:spcPts val="0"/>
                        </a:spcBef>
                        <a:spcAft>
                          <a:spcPts val="0"/>
                        </a:spcAft>
                      </a:pPr>
                      <a:r>
                        <a:rPr lang="en-US" sz="1100" b="1" dirty="0" smtClean="0">
                          <a:effectLst/>
                          <a:latin typeface="Calibri"/>
                          <a:ea typeface="Calibri"/>
                          <a:cs typeface="Times New Roman"/>
                        </a:rPr>
                        <a:t>Secondary Treated Wastewater </a:t>
                      </a:r>
                    </a:p>
                    <a:p>
                      <a:pPr marL="0" marR="0">
                        <a:lnSpc>
                          <a:spcPct val="115000"/>
                        </a:lnSpc>
                        <a:spcBef>
                          <a:spcPts val="0"/>
                        </a:spcBef>
                        <a:spcAft>
                          <a:spcPts val="0"/>
                        </a:spcAft>
                      </a:pPr>
                      <a:r>
                        <a:rPr lang="en-US" sz="1100" b="1" dirty="0" smtClean="0">
                          <a:effectLst/>
                          <a:latin typeface="Calibri"/>
                          <a:ea typeface="Calibri"/>
                          <a:cs typeface="Times New Roman"/>
                        </a:rPr>
                        <a:t>(surface water discharge)</a:t>
                      </a:r>
                      <a:endParaRPr lang="en-US"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pPr>
                      <a:r>
                        <a:rPr lang="en-US" sz="1100" b="1" dirty="0" smtClean="0">
                          <a:effectLst/>
                          <a:latin typeface="Calibri"/>
                          <a:ea typeface="Calibri"/>
                          <a:cs typeface="Times New Roman"/>
                        </a:rPr>
                        <a:t>X</a:t>
                      </a:r>
                      <a:endParaRPr lang="en-US"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pPr>
                      <a:endParaRPr lang="en-US"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pPr>
                      <a:r>
                        <a:rPr lang="en-US" sz="1100" b="1">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effectLst/>
                          <a:latin typeface="Calibri"/>
                          <a:ea typeface="Calibri"/>
                          <a:cs typeface="Times New Roman"/>
                        </a:rPr>
                        <a:t> </a:t>
                      </a:r>
                      <a:r>
                        <a:rPr lang="en-US" sz="1100" b="1" dirty="0" smtClean="0">
                          <a:effectLst/>
                          <a:latin typeface="Calibri"/>
                          <a:ea typeface="Calibri"/>
                          <a:cs typeface="Times New Roman"/>
                        </a:rPr>
                        <a:t>X</a:t>
                      </a:r>
                      <a:endParaRPr lang="en-US"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pPr>
                      <a:r>
                        <a:rPr lang="en-US" sz="1100" b="1">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8932">
                <a:tc>
                  <a:txBody>
                    <a:bodyPr/>
                    <a:lstStyle/>
                    <a:p>
                      <a:pPr marL="0" marR="0">
                        <a:lnSpc>
                          <a:spcPct val="115000"/>
                        </a:lnSpc>
                        <a:spcBef>
                          <a:spcPts val="0"/>
                        </a:spcBef>
                        <a:spcAft>
                          <a:spcPts val="0"/>
                        </a:spcAft>
                      </a:pPr>
                      <a:r>
                        <a:rPr lang="en-US" sz="1100" b="1" dirty="0">
                          <a:effectLst/>
                          <a:latin typeface="Calibri"/>
                          <a:ea typeface="Calibri"/>
                          <a:cs typeface="Times New Roman"/>
                        </a:rPr>
                        <a:t>Untreated </a:t>
                      </a:r>
                      <a:r>
                        <a:rPr lang="en-US" sz="1100" b="1" dirty="0" smtClean="0">
                          <a:effectLst/>
                          <a:latin typeface="Calibri"/>
                          <a:ea typeface="Calibri"/>
                          <a:cs typeface="Times New Roman"/>
                        </a:rPr>
                        <a:t>Wastewater</a:t>
                      </a:r>
                    </a:p>
                    <a:p>
                      <a:pPr marL="0" marR="0">
                        <a:lnSpc>
                          <a:spcPct val="115000"/>
                        </a:lnSpc>
                        <a:spcBef>
                          <a:spcPts val="0"/>
                        </a:spcBef>
                        <a:spcAft>
                          <a:spcPts val="0"/>
                        </a:spcAft>
                      </a:pPr>
                      <a:r>
                        <a:rPr lang="en-US" sz="1100" b="1" dirty="0" smtClean="0">
                          <a:effectLst/>
                          <a:latin typeface="Calibri"/>
                          <a:ea typeface="Calibri"/>
                          <a:cs typeface="Times New Roman"/>
                        </a:rPr>
                        <a:t>(also high in bacterial and viral pathogens)</a:t>
                      </a:r>
                      <a:endParaRPr lang="en-US"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pPr>
                      <a:r>
                        <a:rPr lang="en-US" sz="1100" b="1">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pPr>
                      <a:r>
                        <a:rPr lang="en-US" sz="1100" b="1">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effectLst/>
                          <a:latin typeface="Calibri"/>
                          <a:ea typeface="Calibri"/>
                          <a:cs typeface="Times New Roman"/>
                        </a:rPr>
                        <a:t> </a:t>
                      </a:r>
                      <a:r>
                        <a:rPr lang="en-US" sz="1100" b="1" dirty="0" smtClean="0">
                          <a:effectLst/>
                          <a:latin typeface="Calibri"/>
                          <a:ea typeface="Calibri"/>
                          <a:cs typeface="Times New Roman"/>
                        </a:rPr>
                        <a:t>X</a:t>
                      </a:r>
                      <a:endParaRPr lang="en-US"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pPr>
                      <a:r>
                        <a:rPr lang="en-US" sz="1100" b="1">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pPr>
                      <a:r>
                        <a:rPr lang="en-US" sz="1100" b="1">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1668">
                <a:tc>
                  <a:txBody>
                    <a:bodyPr/>
                    <a:lstStyle/>
                    <a:p>
                      <a:pPr marL="0" marR="0">
                        <a:lnSpc>
                          <a:spcPct val="115000"/>
                        </a:lnSpc>
                        <a:spcBef>
                          <a:spcPts val="0"/>
                        </a:spcBef>
                        <a:spcAft>
                          <a:spcPts val="0"/>
                        </a:spcAft>
                      </a:pPr>
                      <a:r>
                        <a:rPr lang="en-US" sz="1100" b="1" dirty="0">
                          <a:effectLst/>
                          <a:latin typeface="Calibri"/>
                          <a:ea typeface="Calibri"/>
                          <a:cs typeface="Times New Roman"/>
                        </a:rPr>
                        <a:t>Ocean </a:t>
                      </a:r>
                      <a:r>
                        <a:rPr lang="en-US" sz="1100" b="1" dirty="0" smtClean="0">
                          <a:effectLst/>
                          <a:latin typeface="Calibri"/>
                          <a:ea typeface="Calibri"/>
                          <a:cs typeface="Times New Roman"/>
                        </a:rPr>
                        <a:t>Outfalls</a:t>
                      </a:r>
                    </a:p>
                    <a:p>
                      <a:pPr marL="0" marR="0">
                        <a:lnSpc>
                          <a:spcPct val="115000"/>
                        </a:lnSpc>
                        <a:spcBef>
                          <a:spcPts val="0"/>
                        </a:spcBef>
                        <a:spcAft>
                          <a:spcPts val="0"/>
                        </a:spcAft>
                      </a:pPr>
                      <a:r>
                        <a:rPr lang="en-US" sz="1100" b="1" dirty="0" smtClean="0">
                          <a:effectLst/>
                          <a:latin typeface="Calibri"/>
                          <a:ea typeface="Calibri"/>
                          <a:cs typeface="Times New Roman"/>
                        </a:rPr>
                        <a:t>(Secondary Treatment)</a:t>
                      </a:r>
                      <a:endParaRPr lang="en-US"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pPr>
                      <a:r>
                        <a:rPr lang="en-US" sz="1100" b="1" dirty="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pPr>
                      <a:r>
                        <a:rPr lang="en-US" sz="1100" b="1">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pPr>
                      <a:r>
                        <a:rPr lang="en-US" sz="1100" b="1" dirty="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pPr>
                      <a:r>
                        <a:rPr lang="en-US" sz="1100" b="1">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600">
                <a:tc>
                  <a:txBody>
                    <a:bodyPr/>
                    <a:lstStyle/>
                    <a:p>
                      <a:pPr marL="0" marR="0">
                        <a:lnSpc>
                          <a:spcPct val="115000"/>
                        </a:lnSpc>
                        <a:spcBef>
                          <a:spcPts val="0"/>
                        </a:spcBef>
                        <a:spcAft>
                          <a:spcPts val="0"/>
                        </a:spcAft>
                      </a:pPr>
                      <a:r>
                        <a:rPr lang="en-US" sz="1100" b="1" dirty="0">
                          <a:effectLst/>
                          <a:latin typeface="Calibri"/>
                          <a:ea typeface="Calibri"/>
                          <a:cs typeface="Times New Roman"/>
                        </a:rPr>
                        <a:t>Submarine Groundwater </a:t>
                      </a:r>
                      <a:r>
                        <a:rPr lang="en-US" sz="1100" b="1" dirty="0" smtClean="0">
                          <a:effectLst/>
                          <a:latin typeface="Calibri"/>
                          <a:ea typeface="Calibri"/>
                          <a:cs typeface="Times New Roman"/>
                        </a:rPr>
                        <a:t>Discharge (also has low DO</a:t>
                      </a:r>
                      <a:r>
                        <a:rPr lang="en-US" sz="1100" b="1" baseline="0" dirty="0" smtClean="0">
                          <a:effectLst/>
                          <a:latin typeface="Calibri"/>
                          <a:ea typeface="Calibri"/>
                          <a:cs typeface="Times New Roman"/>
                        </a:rPr>
                        <a:t> and</a:t>
                      </a:r>
                      <a:r>
                        <a:rPr lang="en-US" sz="1100" b="1" dirty="0" smtClean="0">
                          <a:effectLst/>
                          <a:latin typeface="Calibri"/>
                          <a:ea typeface="Calibri"/>
                          <a:cs typeface="Times New Roman"/>
                        </a:rPr>
                        <a:t> temperature)</a:t>
                      </a:r>
                      <a:endParaRPr lang="en-US"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200"/>
                        </a:spcBef>
                        <a:spcAft>
                          <a:spcPts val="0"/>
                        </a:spcAft>
                      </a:pPr>
                      <a:r>
                        <a:rPr lang="en-US" sz="1100" b="1" dirty="0">
                          <a:effectLst/>
                          <a:latin typeface="Calibri"/>
                          <a:ea typeface="Calibri"/>
                          <a:cs typeface="Times New Roman"/>
                        </a:rPr>
                        <a:t>X</a:t>
                      </a:r>
                    </a:p>
                    <a:p>
                      <a:pPr marL="0" marR="0">
                        <a:lnSpc>
                          <a:spcPct val="115000"/>
                        </a:lnSpc>
                        <a:spcBef>
                          <a:spcPts val="0"/>
                        </a:spcBef>
                        <a:spcAft>
                          <a:spcPts val="0"/>
                        </a:spcAft>
                      </a:pPr>
                      <a:r>
                        <a:rPr lang="en-US" sz="1100" b="1"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200"/>
                        </a:spcBef>
                        <a:spcAft>
                          <a:spcPts val="0"/>
                        </a:spcAft>
                      </a:pPr>
                      <a:r>
                        <a:rPr lang="en-US" sz="1100" b="1" dirty="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200"/>
                        </a:spcBef>
                        <a:spcAft>
                          <a:spcPts val="0"/>
                        </a:spcAft>
                      </a:pPr>
                      <a:r>
                        <a:rPr lang="en-US" sz="1100" b="1" dirty="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370">
                <a:tc>
                  <a:txBody>
                    <a:bodyPr/>
                    <a:lstStyle/>
                    <a:p>
                      <a:pPr marL="0" marR="0">
                        <a:lnSpc>
                          <a:spcPct val="115000"/>
                        </a:lnSpc>
                        <a:spcBef>
                          <a:spcPts val="0"/>
                        </a:spcBef>
                        <a:spcAft>
                          <a:spcPts val="0"/>
                        </a:spcAft>
                      </a:pPr>
                      <a:r>
                        <a:rPr lang="en-US" sz="1100" b="1" dirty="0" smtClean="0">
                          <a:effectLst/>
                          <a:latin typeface="Calibri"/>
                          <a:ea typeface="Calibri"/>
                          <a:cs typeface="Times New Roman"/>
                        </a:rPr>
                        <a:t>Beach Nourishment</a:t>
                      </a:r>
                      <a:endParaRPr lang="en-US"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smtClean="0">
                          <a:effectLst/>
                          <a:latin typeface="Calibri"/>
                          <a:ea typeface="Calibri"/>
                          <a:cs typeface="Times New Roman"/>
                        </a:rPr>
                        <a:t>X</a:t>
                      </a:r>
                      <a:endParaRPr lang="en-US"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smtClean="0">
                          <a:effectLst/>
                          <a:latin typeface="Calibri"/>
                          <a:ea typeface="Calibri"/>
                          <a:cs typeface="Times New Roman"/>
                        </a:rPr>
                        <a:t>X</a:t>
                      </a:r>
                      <a:endParaRPr lang="en-US"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smtClean="0">
                          <a:effectLst/>
                          <a:latin typeface="Calibri"/>
                          <a:ea typeface="Calibri"/>
                          <a:cs typeface="Times New Roman"/>
                        </a:rPr>
                        <a:t>X</a:t>
                      </a:r>
                      <a:endParaRPr lang="en-US"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200"/>
                        </a:spcBef>
                        <a:spcAft>
                          <a:spcPts val="0"/>
                        </a:spcAft>
                      </a:pPr>
                      <a:endParaRPr lang="en-US"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200"/>
                        </a:spcBef>
                        <a:spcAft>
                          <a:spcPts val="0"/>
                        </a:spcAft>
                      </a:pPr>
                      <a:endParaRPr lang="en-US"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4"/>
          <p:cNvSpPr>
            <a:spLocks noChangeArrowheads="1"/>
          </p:cNvSpPr>
          <p:nvPr/>
        </p:nvSpPr>
        <p:spPr bwMode="auto">
          <a:xfrm>
            <a:off x="990600" y="2362200"/>
            <a:ext cx="7391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eaLnBrk="0" hangingPunct="0">
              <a:defRPr/>
            </a:pPr>
            <a:r>
              <a:rPr lang="en-US" sz="1400" b="1" dirty="0">
                <a:latin typeface="Calibri" pitchFamily="34" charset="0"/>
                <a:cs typeface="Times New Roman" pitchFamily="18" charset="0"/>
              </a:rPr>
              <a:t>Source  	   Nutrients  Sediments  Turbidity  Biocides  Metals  Hydrocarbons  Pharmaceuticals</a:t>
            </a:r>
            <a:endParaRPr lang="en-US" sz="1400" b="1" dirty="0">
              <a:latin typeface="Arial" pitchFamily="34" charset="0"/>
            </a:endParaRPr>
          </a:p>
        </p:txBody>
      </p:sp>
    </p:spTree>
    <p:extLst>
      <p:ext uri="{BB962C8B-B14F-4D97-AF65-F5344CB8AC3E}">
        <p14:creationId xmlns:p14="http://schemas.microsoft.com/office/powerpoint/2010/main" val="24786482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482486" y="1066800"/>
            <a:ext cx="4219977" cy="838200"/>
          </a:xfrm>
        </p:spPr>
        <p:txBody>
          <a:bodyPr/>
          <a:lstStyle/>
          <a:p>
            <a:pPr algn="ctr"/>
            <a:r>
              <a:rPr lang="en-US" altLang="en-US" dirty="0" smtClean="0"/>
              <a:t>Stormwater </a:t>
            </a:r>
            <a:r>
              <a:rPr lang="en-US" altLang="en-US" dirty="0" smtClean="0"/>
              <a:t>Management in </a:t>
            </a:r>
            <a:r>
              <a:rPr lang="en-US" altLang="en-US" dirty="0" smtClean="0"/>
              <a:t/>
            </a:r>
            <a:br>
              <a:rPr lang="en-US" altLang="en-US" dirty="0" smtClean="0"/>
            </a:br>
            <a:r>
              <a:rPr lang="en-US" altLang="en-US" dirty="0" smtClean="0"/>
              <a:t>Southeast </a:t>
            </a:r>
            <a:r>
              <a:rPr lang="en-US" altLang="en-US" dirty="0" smtClean="0"/>
              <a:t>Florida</a:t>
            </a:r>
          </a:p>
        </p:txBody>
      </p:sp>
      <p:sp>
        <p:nvSpPr>
          <p:cNvPr id="24579" name="Content Placeholder 2"/>
          <p:cNvSpPr>
            <a:spLocks noGrp="1"/>
          </p:cNvSpPr>
          <p:nvPr>
            <p:ph idx="1"/>
          </p:nvPr>
        </p:nvSpPr>
        <p:spPr>
          <a:xfrm>
            <a:off x="148166" y="3200400"/>
            <a:ext cx="2679700" cy="1965325"/>
          </a:xfrm>
        </p:spPr>
        <p:txBody>
          <a:bodyPr/>
          <a:lstStyle/>
          <a:p>
            <a:pPr marL="0" indent="0"/>
            <a:r>
              <a:rPr lang="en-US" altLang="en-US" sz="1800" b="1" dirty="0" smtClean="0"/>
              <a:t>Stormwater</a:t>
            </a:r>
            <a:r>
              <a:rPr lang="en-US" altLang="en-US" sz="1800" dirty="0" smtClean="0"/>
              <a:t> is routed through southeast Florida canals before being discharged to estuarine waters, like Lake Worth Lagoon.</a:t>
            </a:r>
          </a:p>
          <a:p>
            <a:pPr marL="0" indent="0"/>
            <a:endParaRPr lang="en-US" altLang="en-US" dirty="0" smtClean="0"/>
          </a:p>
        </p:txBody>
      </p:sp>
      <p:sp>
        <p:nvSpPr>
          <p:cNvPr id="24580" name="TextBox 1"/>
          <p:cNvSpPr txBox="1">
            <a:spLocks noChangeArrowheads="1"/>
          </p:cNvSpPr>
          <p:nvPr/>
        </p:nvSpPr>
        <p:spPr bwMode="auto">
          <a:xfrm>
            <a:off x="2827866" y="6477000"/>
            <a:ext cx="16546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pitchFamily="1" charset="-128"/>
              </a:defRPr>
            </a:lvl1pPr>
            <a:lvl2pPr marL="742950" indent="-285750" eaLnBrk="0" hangingPunct="0">
              <a:defRPr sz="2400">
                <a:solidFill>
                  <a:schemeClr val="tx1"/>
                </a:solidFill>
                <a:latin typeface="Arial" charset="0"/>
                <a:ea typeface="ヒラギノ角ゴ Pro W3" pitchFamily="1" charset="-128"/>
              </a:defRPr>
            </a:lvl2pPr>
            <a:lvl3pPr marL="1143000" indent="-228600" eaLnBrk="0" hangingPunct="0">
              <a:defRPr sz="2400">
                <a:solidFill>
                  <a:schemeClr val="tx1"/>
                </a:solidFill>
                <a:latin typeface="Arial" charset="0"/>
                <a:ea typeface="ヒラギノ角ゴ Pro W3" pitchFamily="1" charset="-128"/>
              </a:defRPr>
            </a:lvl3pPr>
            <a:lvl4pPr marL="1600200" indent="-228600" eaLnBrk="0" hangingPunct="0">
              <a:defRPr sz="2400">
                <a:solidFill>
                  <a:schemeClr val="tx1"/>
                </a:solidFill>
                <a:latin typeface="Arial" charset="0"/>
                <a:ea typeface="ヒラギノ角ゴ Pro W3" pitchFamily="1" charset="-128"/>
              </a:defRPr>
            </a:lvl4pPr>
            <a:lvl5pPr marL="2057400" indent="-228600" eaLnBrk="0" hangingPunct="0">
              <a:defRPr sz="2400">
                <a:solidFill>
                  <a:schemeClr val="tx1"/>
                </a:solidFill>
                <a:latin typeface="Arial" charset="0"/>
                <a:ea typeface="ヒラギノ角ゴ Pro W3" pitchFamily="1" charset="-128"/>
              </a:defRPr>
            </a:lvl5pPr>
            <a:lvl6pPr marL="2514600" indent="-228600" eaLnBrk="0" fontAlgn="base" hangingPunct="0">
              <a:spcBef>
                <a:spcPct val="20000"/>
              </a:spcBef>
              <a:spcAft>
                <a:spcPct val="0"/>
              </a:spcAft>
              <a:defRPr sz="2400">
                <a:solidFill>
                  <a:schemeClr val="tx1"/>
                </a:solidFill>
                <a:latin typeface="Arial" charset="0"/>
                <a:ea typeface="ヒラギノ角ゴ Pro W3" pitchFamily="1" charset="-128"/>
              </a:defRPr>
            </a:lvl6pPr>
            <a:lvl7pPr marL="2971800" indent="-228600" eaLnBrk="0" fontAlgn="base" hangingPunct="0">
              <a:spcBef>
                <a:spcPct val="20000"/>
              </a:spcBef>
              <a:spcAft>
                <a:spcPct val="0"/>
              </a:spcAft>
              <a:defRPr sz="2400">
                <a:solidFill>
                  <a:schemeClr val="tx1"/>
                </a:solidFill>
                <a:latin typeface="Arial" charset="0"/>
                <a:ea typeface="ヒラギノ角ゴ Pro W3" pitchFamily="1" charset="-128"/>
              </a:defRPr>
            </a:lvl7pPr>
            <a:lvl8pPr marL="3429000" indent="-228600" eaLnBrk="0" fontAlgn="base" hangingPunct="0">
              <a:spcBef>
                <a:spcPct val="20000"/>
              </a:spcBef>
              <a:spcAft>
                <a:spcPct val="0"/>
              </a:spcAft>
              <a:defRPr sz="2400">
                <a:solidFill>
                  <a:schemeClr val="tx1"/>
                </a:solidFill>
                <a:latin typeface="Arial" charset="0"/>
                <a:ea typeface="ヒラギノ角ゴ Pro W3" pitchFamily="1" charset="-128"/>
              </a:defRPr>
            </a:lvl8pPr>
            <a:lvl9pPr marL="3886200" indent="-228600" eaLnBrk="0" fontAlgn="base" hangingPunct="0">
              <a:spcBef>
                <a:spcPct val="20000"/>
              </a:spcBef>
              <a:spcAft>
                <a:spcPct val="0"/>
              </a:spcAft>
              <a:defRPr sz="2400">
                <a:solidFill>
                  <a:schemeClr val="tx1"/>
                </a:solidFill>
                <a:latin typeface="Arial" charset="0"/>
                <a:ea typeface="ヒラギノ角ゴ Pro W3" pitchFamily="1" charset="-128"/>
              </a:defRPr>
            </a:lvl9pPr>
          </a:lstStyle>
          <a:p>
            <a:pPr eaLnBrk="1" hangingPunct="1"/>
            <a:r>
              <a:rPr lang="en-US" altLang="en-US" sz="1000" dirty="0"/>
              <a:t>Photo: Google Earth </a:t>
            </a:r>
            <a:r>
              <a:rPr lang="en-US" altLang="en-US" sz="1000" dirty="0" smtClean="0"/>
              <a:t>2017</a:t>
            </a:r>
            <a:endParaRPr lang="en-US" altLang="en-US" sz="10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1733" y="2209800"/>
            <a:ext cx="6163732"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87564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030662" y="838200"/>
            <a:ext cx="4876800" cy="838200"/>
          </a:xfrm>
        </p:spPr>
        <p:txBody>
          <a:bodyPr/>
          <a:lstStyle/>
          <a:p>
            <a:r>
              <a:rPr lang="en-US" altLang="en-US" dirty="0" smtClean="0"/>
              <a:t>Wastewater Management in Southeast Florida</a:t>
            </a:r>
          </a:p>
        </p:txBody>
      </p:sp>
      <p:sp>
        <p:nvSpPr>
          <p:cNvPr id="3" name="Content Placeholder 2"/>
          <p:cNvSpPr>
            <a:spLocks noGrp="1"/>
          </p:cNvSpPr>
          <p:nvPr>
            <p:ph idx="1"/>
          </p:nvPr>
        </p:nvSpPr>
        <p:spPr>
          <a:xfrm>
            <a:off x="101600" y="2640013"/>
            <a:ext cx="4795838" cy="3124200"/>
          </a:xfrm>
        </p:spPr>
        <p:txBody>
          <a:bodyPr/>
          <a:lstStyle/>
          <a:p>
            <a:pPr marL="0" indent="0">
              <a:defRPr/>
            </a:pPr>
            <a:r>
              <a:rPr lang="en-US" sz="2000" dirty="0" smtClean="0"/>
              <a:t>The </a:t>
            </a:r>
            <a:r>
              <a:rPr lang="en-US" sz="2000" dirty="0"/>
              <a:t>four methods of </a:t>
            </a:r>
            <a:r>
              <a:rPr lang="en-US" sz="2000" dirty="0" smtClean="0"/>
              <a:t>municipal </a:t>
            </a:r>
            <a:r>
              <a:rPr lang="en-US" sz="2000" b="1" dirty="0" smtClean="0"/>
              <a:t>wastewater</a:t>
            </a:r>
            <a:r>
              <a:rPr lang="en-US" sz="2000" dirty="0" smtClean="0"/>
              <a:t> disposal </a:t>
            </a:r>
            <a:r>
              <a:rPr lang="en-US" sz="2000" dirty="0"/>
              <a:t>in southeast Florida include: </a:t>
            </a:r>
          </a:p>
          <a:p>
            <a:pPr>
              <a:buFont typeface="Arial" pitchFamily="34" charset="0"/>
              <a:buChar char="•"/>
              <a:defRPr/>
            </a:pPr>
            <a:r>
              <a:rPr lang="en-US" sz="2000" dirty="0" smtClean="0"/>
              <a:t>Surface discharge (after secondary treatment) </a:t>
            </a:r>
          </a:p>
          <a:p>
            <a:pPr>
              <a:buFont typeface="Arial" pitchFamily="34" charset="0"/>
              <a:buChar char="•"/>
              <a:defRPr/>
            </a:pPr>
            <a:r>
              <a:rPr lang="en-US" sz="2000" dirty="0" smtClean="0"/>
              <a:t>Ocean outfalls (More than 400 MGD after secondary treatment)</a:t>
            </a:r>
            <a:endParaRPr lang="en-US" sz="2000" dirty="0"/>
          </a:p>
          <a:p>
            <a:pPr>
              <a:buFont typeface="Arial" pitchFamily="34" charset="0"/>
              <a:buChar char="•"/>
              <a:defRPr/>
            </a:pPr>
            <a:r>
              <a:rPr lang="en-US" sz="2000" dirty="0" smtClean="0"/>
              <a:t>Deep </a:t>
            </a:r>
            <a:r>
              <a:rPr lang="en-US" sz="2000" dirty="0"/>
              <a:t>well </a:t>
            </a:r>
            <a:r>
              <a:rPr lang="en-US" sz="2000" dirty="0" smtClean="0"/>
              <a:t>injection</a:t>
            </a:r>
            <a:r>
              <a:rPr lang="en-US" sz="2000" dirty="0"/>
              <a:t> (after secondary treatment)</a:t>
            </a:r>
            <a:endParaRPr lang="en-US" sz="2000" dirty="0" smtClean="0"/>
          </a:p>
          <a:p>
            <a:pPr>
              <a:buFont typeface="Arial" pitchFamily="34" charset="0"/>
              <a:buChar char="•"/>
              <a:defRPr/>
            </a:pPr>
            <a:r>
              <a:rPr lang="en-US" sz="2000" dirty="0" smtClean="0"/>
              <a:t>Wastewater </a:t>
            </a:r>
            <a:r>
              <a:rPr lang="en-US" sz="2000" dirty="0" smtClean="0"/>
              <a:t>reuse</a:t>
            </a:r>
            <a:r>
              <a:rPr lang="en-US" sz="2000" dirty="0"/>
              <a:t> (after secondary treatment)</a:t>
            </a:r>
          </a:p>
          <a:p>
            <a:pPr>
              <a:buFont typeface="Arial" pitchFamily="34" charset="0"/>
              <a:buChar char="•"/>
              <a:defRPr/>
            </a:pPr>
            <a:endParaRPr lang="en-US" dirty="0"/>
          </a:p>
          <a:p>
            <a:pPr marL="0" indent="0">
              <a:defRPr/>
            </a:pPr>
            <a:r>
              <a:rPr lang="en-US" dirty="0" smtClean="0"/>
              <a:t> </a:t>
            </a:r>
            <a:endParaRPr lang="en-US" dirty="0"/>
          </a:p>
          <a:p>
            <a:pPr>
              <a:defRPr/>
            </a:pPr>
            <a:endParaRPr lang="en-US" dirty="0"/>
          </a:p>
        </p:txBody>
      </p:sp>
      <p:pic>
        <p:nvPicPr>
          <p:cNvPr id="43010" name="Picture 2"/>
          <p:cNvPicPr>
            <a:picLocks noChangeAspect="1" noChangeArrowheads="1"/>
          </p:cNvPicPr>
          <p:nvPr/>
        </p:nvPicPr>
        <p:blipFill>
          <a:blip r:embed="rId3"/>
          <a:srcRect/>
          <a:stretch>
            <a:fillRect/>
          </a:stretch>
        </p:blipFill>
        <p:spPr bwMode="auto">
          <a:xfrm>
            <a:off x="4911725" y="1758950"/>
            <a:ext cx="3114675" cy="1752600"/>
          </a:xfrm>
          <a:prstGeom prst="rect">
            <a:avLst/>
          </a:prstGeom>
          <a:noFill/>
          <a:ln w="38100" cap="flat" cmpd="sng">
            <a:solidFill>
              <a:schemeClr val="tx1">
                <a:lumMod val="50000"/>
                <a:lumOff val="50000"/>
              </a:schemeClr>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11" name="Picture 3"/>
          <p:cNvPicPr>
            <a:picLocks noChangeAspect="1" noChangeArrowheads="1"/>
          </p:cNvPicPr>
          <p:nvPr/>
        </p:nvPicPr>
        <p:blipFill>
          <a:blip r:embed="rId4"/>
          <a:srcRect/>
          <a:stretch>
            <a:fillRect/>
          </a:stretch>
        </p:blipFill>
        <p:spPr bwMode="auto">
          <a:xfrm>
            <a:off x="4724400" y="3698875"/>
            <a:ext cx="3200400" cy="249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222" name="TextBox 3"/>
          <p:cNvSpPr txBox="1">
            <a:spLocks noChangeArrowheads="1"/>
          </p:cNvSpPr>
          <p:nvPr/>
        </p:nvSpPr>
        <p:spPr bwMode="auto">
          <a:xfrm>
            <a:off x="4835525" y="3511550"/>
            <a:ext cx="188277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pitchFamily="1" charset="-128"/>
              </a:defRPr>
            </a:lvl1pPr>
            <a:lvl2pPr marL="742950" indent="-285750" eaLnBrk="0" hangingPunct="0">
              <a:buChar char="—"/>
              <a:defRPr sz="2200">
                <a:solidFill>
                  <a:schemeClr val="tx1"/>
                </a:solidFill>
                <a:latin typeface="Arial" charset="0"/>
                <a:ea typeface="ヒラギノ角ゴ Pro W3" pitchFamily="1" charset="-128"/>
              </a:defRPr>
            </a:lvl2pPr>
            <a:lvl3pPr marL="1143000" indent="-228600" eaLnBrk="0" hangingPunct="0">
              <a:buChar char="•"/>
              <a:defRPr sz="2000">
                <a:solidFill>
                  <a:schemeClr val="tx1"/>
                </a:solidFill>
                <a:latin typeface="Arial" charset="0"/>
                <a:ea typeface="ヒラギノ角ゴ Pro W3" pitchFamily="1" charset="-128"/>
              </a:defRPr>
            </a:lvl3pPr>
            <a:lvl4pPr marL="1600200" indent="-228600" eaLnBrk="0" hangingPunct="0">
              <a:buChar char="–"/>
              <a:defRPr>
                <a:solidFill>
                  <a:schemeClr val="tx1"/>
                </a:solidFill>
                <a:latin typeface="Arial" charset="0"/>
                <a:ea typeface="ヒラギノ角ゴ Pro W3" pitchFamily="1" charset="-128"/>
              </a:defRPr>
            </a:lvl4pPr>
            <a:lvl5pPr marL="2057400" indent="-228600" eaLnBrk="0" hangingPunct="0">
              <a:buChar char="»"/>
              <a:defRPr>
                <a:solidFill>
                  <a:schemeClr val="tx1"/>
                </a:solidFill>
                <a:latin typeface="Arial" charset="0"/>
                <a:ea typeface="ヒラギノ角ゴ Pro W3" pitchFamily="1" charset="-128"/>
              </a:defRPr>
            </a:lvl5pPr>
            <a:lvl6pPr marL="2514600" indent="-228600" eaLnBrk="0" fontAlgn="base" hangingPunct="0">
              <a:spcBef>
                <a:spcPct val="20000"/>
              </a:spcBef>
              <a:spcAft>
                <a:spcPct val="0"/>
              </a:spcAft>
              <a:buChar char="»"/>
              <a:defRPr>
                <a:solidFill>
                  <a:schemeClr val="tx1"/>
                </a:solidFill>
                <a:latin typeface="Arial" charset="0"/>
                <a:ea typeface="ヒラギノ角ゴ Pro W3" pitchFamily="1" charset="-128"/>
              </a:defRPr>
            </a:lvl6pPr>
            <a:lvl7pPr marL="2971800" indent="-228600" eaLnBrk="0" fontAlgn="base" hangingPunct="0">
              <a:spcBef>
                <a:spcPct val="20000"/>
              </a:spcBef>
              <a:spcAft>
                <a:spcPct val="0"/>
              </a:spcAft>
              <a:buChar char="»"/>
              <a:defRPr>
                <a:solidFill>
                  <a:schemeClr val="tx1"/>
                </a:solidFill>
                <a:latin typeface="Arial" charset="0"/>
                <a:ea typeface="ヒラギノ角ゴ Pro W3" pitchFamily="1" charset="-128"/>
              </a:defRPr>
            </a:lvl7pPr>
            <a:lvl8pPr marL="3429000" indent="-228600" eaLnBrk="0" fontAlgn="base" hangingPunct="0">
              <a:spcBef>
                <a:spcPct val="20000"/>
              </a:spcBef>
              <a:spcAft>
                <a:spcPct val="0"/>
              </a:spcAft>
              <a:buChar char="»"/>
              <a:defRPr>
                <a:solidFill>
                  <a:schemeClr val="tx1"/>
                </a:solidFill>
                <a:latin typeface="Arial" charset="0"/>
                <a:ea typeface="ヒラギノ角ゴ Pro W3" pitchFamily="1" charset="-128"/>
              </a:defRPr>
            </a:lvl8pPr>
            <a:lvl9pPr marL="3886200" indent="-228600" eaLnBrk="0" fontAlgn="base" hangingPunct="0">
              <a:spcBef>
                <a:spcPct val="20000"/>
              </a:spcBef>
              <a:spcAft>
                <a:spcPct val="0"/>
              </a:spcAft>
              <a:buChar char="»"/>
              <a:defRPr>
                <a:solidFill>
                  <a:schemeClr val="tx1"/>
                </a:solidFill>
                <a:latin typeface="Arial" charset="0"/>
                <a:ea typeface="ヒラギノ角ゴ Pro W3" pitchFamily="1" charset="-128"/>
              </a:defRPr>
            </a:lvl9pPr>
          </a:lstStyle>
          <a:p>
            <a:pPr eaLnBrk="1" hangingPunct="1"/>
            <a:r>
              <a:rPr lang="en-US" altLang="en-US" sz="1000"/>
              <a:t>Photo: Palm Beach Post 2010</a:t>
            </a:r>
          </a:p>
          <a:p>
            <a:pPr eaLnBrk="1" hangingPunct="1"/>
            <a:endParaRPr lang="en-US" altLang="en-US" sz="1000"/>
          </a:p>
          <a:p>
            <a:pPr eaLnBrk="1" hangingPunct="1"/>
            <a:endParaRPr lang="en-US" altLang="en-US" sz="1000"/>
          </a:p>
        </p:txBody>
      </p:sp>
      <p:sp>
        <p:nvSpPr>
          <p:cNvPr id="9223" name="TextBox 4"/>
          <p:cNvSpPr txBox="1">
            <a:spLocks noChangeArrowheads="1"/>
          </p:cNvSpPr>
          <p:nvPr/>
        </p:nvSpPr>
        <p:spPr bwMode="auto">
          <a:xfrm>
            <a:off x="4897438" y="6219825"/>
            <a:ext cx="13827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pitchFamily="1" charset="-128"/>
              </a:defRPr>
            </a:lvl1pPr>
            <a:lvl2pPr marL="742950" indent="-285750" eaLnBrk="0" hangingPunct="0">
              <a:buChar char="—"/>
              <a:defRPr sz="2200">
                <a:solidFill>
                  <a:schemeClr val="tx1"/>
                </a:solidFill>
                <a:latin typeface="Arial" charset="0"/>
                <a:ea typeface="ヒラギノ角ゴ Pro W3" pitchFamily="1" charset="-128"/>
              </a:defRPr>
            </a:lvl2pPr>
            <a:lvl3pPr marL="1143000" indent="-228600" eaLnBrk="0" hangingPunct="0">
              <a:buChar char="•"/>
              <a:defRPr sz="2000">
                <a:solidFill>
                  <a:schemeClr val="tx1"/>
                </a:solidFill>
                <a:latin typeface="Arial" charset="0"/>
                <a:ea typeface="ヒラギノ角ゴ Pro W3" pitchFamily="1" charset="-128"/>
              </a:defRPr>
            </a:lvl3pPr>
            <a:lvl4pPr marL="1600200" indent="-228600" eaLnBrk="0" hangingPunct="0">
              <a:buChar char="–"/>
              <a:defRPr>
                <a:solidFill>
                  <a:schemeClr val="tx1"/>
                </a:solidFill>
                <a:latin typeface="Arial" charset="0"/>
                <a:ea typeface="ヒラギノ角ゴ Pro W3" pitchFamily="1" charset="-128"/>
              </a:defRPr>
            </a:lvl4pPr>
            <a:lvl5pPr marL="2057400" indent="-228600" eaLnBrk="0" hangingPunct="0">
              <a:buChar char="»"/>
              <a:defRPr>
                <a:solidFill>
                  <a:schemeClr val="tx1"/>
                </a:solidFill>
                <a:latin typeface="Arial" charset="0"/>
                <a:ea typeface="ヒラギノ角ゴ Pro W3" pitchFamily="1" charset="-128"/>
              </a:defRPr>
            </a:lvl5pPr>
            <a:lvl6pPr marL="2514600" indent="-228600" eaLnBrk="0" fontAlgn="base" hangingPunct="0">
              <a:spcBef>
                <a:spcPct val="20000"/>
              </a:spcBef>
              <a:spcAft>
                <a:spcPct val="0"/>
              </a:spcAft>
              <a:buChar char="»"/>
              <a:defRPr>
                <a:solidFill>
                  <a:schemeClr val="tx1"/>
                </a:solidFill>
                <a:latin typeface="Arial" charset="0"/>
                <a:ea typeface="ヒラギノ角ゴ Pro W3" pitchFamily="1" charset="-128"/>
              </a:defRPr>
            </a:lvl6pPr>
            <a:lvl7pPr marL="2971800" indent="-228600" eaLnBrk="0" fontAlgn="base" hangingPunct="0">
              <a:spcBef>
                <a:spcPct val="20000"/>
              </a:spcBef>
              <a:spcAft>
                <a:spcPct val="0"/>
              </a:spcAft>
              <a:buChar char="»"/>
              <a:defRPr>
                <a:solidFill>
                  <a:schemeClr val="tx1"/>
                </a:solidFill>
                <a:latin typeface="Arial" charset="0"/>
                <a:ea typeface="ヒラギノ角ゴ Pro W3" pitchFamily="1" charset="-128"/>
              </a:defRPr>
            </a:lvl7pPr>
            <a:lvl8pPr marL="3429000" indent="-228600" eaLnBrk="0" fontAlgn="base" hangingPunct="0">
              <a:spcBef>
                <a:spcPct val="20000"/>
              </a:spcBef>
              <a:spcAft>
                <a:spcPct val="0"/>
              </a:spcAft>
              <a:buChar char="»"/>
              <a:defRPr>
                <a:solidFill>
                  <a:schemeClr val="tx1"/>
                </a:solidFill>
                <a:latin typeface="Arial" charset="0"/>
                <a:ea typeface="ヒラギノ角ゴ Pro W3" pitchFamily="1" charset="-128"/>
              </a:defRPr>
            </a:lvl8pPr>
            <a:lvl9pPr marL="3886200" indent="-228600" eaLnBrk="0" fontAlgn="base" hangingPunct="0">
              <a:spcBef>
                <a:spcPct val="20000"/>
              </a:spcBef>
              <a:spcAft>
                <a:spcPct val="0"/>
              </a:spcAft>
              <a:buChar char="»"/>
              <a:defRPr>
                <a:solidFill>
                  <a:schemeClr val="tx1"/>
                </a:solidFill>
                <a:latin typeface="Arial" charset="0"/>
                <a:ea typeface="ヒラギノ角ゴ Pro W3" pitchFamily="1" charset="-128"/>
              </a:defRPr>
            </a:lvl9pPr>
          </a:lstStyle>
          <a:p>
            <a:pPr eaLnBrk="1" hangingPunct="1"/>
            <a:r>
              <a:rPr lang="en-US" altLang="en-US" sz="1000"/>
              <a:t>Graphic: USGS 2013</a:t>
            </a:r>
          </a:p>
        </p:txBody>
      </p:sp>
    </p:spTree>
    <p:extLst>
      <p:ext uri="{BB962C8B-B14F-4D97-AF65-F5344CB8AC3E}">
        <p14:creationId xmlns:p14="http://schemas.microsoft.com/office/powerpoint/2010/main" val="9809603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269" y="2209800"/>
            <a:ext cx="3581400" cy="838200"/>
          </a:xfrm>
        </p:spPr>
        <p:txBody>
          <a:bodyPr/>
          <a:lstStyle/>
          <a:p>
            <a:r>
              <a:rPr lang="en-US" dirty="0" smtClean="0"/>
              <a:t>Septic Tanks and Package Plants in Southeast Florida</a:t>
            </a:r>
            <a:endParaRPr lang="en-US"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62400" y="457200"/>
            <a:ext cx="4783433"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9336" y="3276600"/>
            <a:ext cx="3766131" cy="3139321"/>
          </a:xfrm>
          <a:prstGeom prst="rect">
            <a:avLst/>
          </a:prstGeom>
          <a:noFill/>
        </p:spPr>
        <p:txBody>
          <a:bodyPr wrap="square" rtlCol="0">
            <a:spAutoFit/>
          </a:bodyPr>
          <a:lstStyle/>
          <a:p>
            <a:r>
              <a:rPr lang="en-US" dirty="0" smtClean="0"/>
              <a:t>Septic tanks contribute to groundwater pollution including nutrients, human pathogens, pharmaceuticals and personal care products.</a:t>
            </a:r>
          </a:p>
          <a:p>
            <a:endParaRPr lang="en-US" dirty="0"/>
          </a:p>
          <a:p>
            <a:r>
              <a:rPr lang="en-US" dirty="0" smtClean="0"/>
              <a:t>Package plants often have surface water discharges that increase nutrient loads as well as pharmaceutical and personal care products.  </a:t>
            </a:r>
            <a:endParaRPr lang="en-US" dirty="0"/>
          </a:p>
        </p:txBody>
      </p:sp>
    </p:spTree>
    <p:extLst>
      <p:ext uri="{BB962C8B-B14F-4D97-AF65-F5344CB8AC3E}">
        <p14:creationId xmlns:p14="http://schemas.microsoft.com/office/powerpoint/2010/main" val="389057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Documents and Settings\Guest\Local Settings\Temporary Internet Files\Content.Word\boynton inlet turbidity2004.jpg"/>
          <p:cNvPicPr>
            <a:picLocks noGrp="1"/>
          </p:cNvPicPr>
          <p:nvPr>
            <p:ph idx="1"/>
          </p:nvPr>
        </p:nvPicPr>
        <p:blipFill>
          <a:blip r:embed="rId2"/>
          <a:srcRect/>
          <a:stretch>
            <a:fillRect/>
          </a:stretch>
        </p:blipFill>
        <p:spPr bwMode="auto">
          <a:xfrm>
            <a:off x="3638396" y="1066800"/>
            <a:ext cx="5220007" cy="5638800"/>
          </a:xfrm>
          <a:prstGeom prst="rect">
            <a:avLst/>
          </a:prstGeom>
          <a:noFill/>
          <a:ln w="38100">
            <a:solidFill>
              <a:schemeClr val="tx1">
                <a:lumMod val="75000"/>
                <a:lumOff val="25000"/>
              </a:schemeClr>
            </a:solidFill>
            <a:miter lim="800000"/>
            <a:headEnd/>
            <a:tailEnd/>
          </a:ln>
        </p:spPr>
      </p:pic>
      <p:sp>
        <p:nvSpPr>
          <p:cNvPr id="3" name="Title 2"/>
          <p:cNvSpPr>
            <a:spLocks noGrp="1"/>
          </p:cNvSpPr>
          <p:nvPr>
            <p:ph type="title"/>
          </p:nvPr>
        </p:nvSpPr>
        <p:spPr>
          <a:xfrm>
            <a:off x="114300" y="2396067"/>
            <a:ext cx="3276600" cy="838200"/>
          </a:xfrm>
        </p:spPr>
        <p:txBody>
          <a:bodyPr/>
          <a:lstStyle/>
          <a:p>
            <a:r>
              <a:rPr lang="en-US" dirty="0" smtClean="0"/>
              <a:t>Boynton Inlet</a:t>
            </a:r>
            <a:endParaRPr lang="en-US" dirty="0"/>
          </a:p>
        </p:txBody>
      </p:sp>
      <p:sp>
        <p:nvSpPr>
          <p:cNvPr id="5" name="TextBox 4"/>
          <p:cNvSpPr txBox="1"/>
          <p:nvPr/>
        </p:nvSpPr>
        <p:spPr>
          <a:xfrm>
            <a:off x="76200" y="3200400"/>
            <a:ext cx="3352800" cy="1754326"/>
          </a:xfrm>
          <a:prstGeom prst="rect">
            <a:avLst/>
          </a:prstGeom>
          <a:noFill/>
        </p:spPr>
        <p:txBody>
          <a:bodyPr wrap="square" rtlCol="0">
            <a:spAutoFit/>
          </a:bodyPr>
          <a:lstStyle/>
          <a:p>
            <a:r>
              <a:rPr lang="en-US" dirty="0" smtClean="0"/>
              <a:t>Inlets act as a point source of pollutants from land to the nearshore coastal ocean.</a:t>
            </a:r>
          </a:p>
          <a:p>
            <a:endParaRPr lang="en-US" dirty="0"/>
          </a:p>
          <a:p>
            <a:r>
              <a:rPr lang="en-US" dirty="0" smtClean="0"/>
              <a:t>Note tidal flow to the south of the inlet.  </a:t>
            </a:r>
            <a:endParaRPr lang="en-US" dirty="0"/>
          </a:p>
        </p:txBody>
      </p:sp>
      <p:sp>
        <p:nvSpPr>
          <p:cNvPr id="6" name="5-Point Star 5"/>
          <p:cNvSpPr/>
          <p:nvPr/>
        </p:nvSpPr>
        <p:spPr bwMode="auto">
          <a:xfrm>
            <a:off x="6248400" y="3505199"/>
            <a:ext cx="228600" cy="228601"/>
          </a:xfrm>
          <a:prstGeom prst="star5">
            <a:avLst>
              <a:gd name="adj" fmla="val 50000"/>
              <a:gd name="hf" fmla="val 105146"/>
              <a:gd name="vf" fmla="val 110557"/>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ヒラギノ角ゴ Pro W3" pitchFamily="1" charset="-128"/>
            </a:endParaRPr>
          </a:p>
        </p:txBody>
      </p:sp>
      <p:cxnSp>
        <p:nvCxnSpPr>
          <p:cNvPr id="8" name="Straight Arrow Connector 7"/>
          <p:cNvCxnSpPr/>
          <p:nvPr/>
        </p:nvCxnSpPr>
        <p:spPr bwMode="auto">
          <a:xfrm>
            <a:off x="6019800" y="3200400"/>
            <a:ext cx="342900" cy="0"/>
          </a:xfrm>
          <a:prstGeom prst="straightConnector1">
            <a:avLst/>
          </a:prstGeom>
          <a:noFill/>
          <a:ln w="9525" cap="flat" cmpd="sng" algn="ctr">
            <a:noFill/>
            <a:prstDash val="solid"/>
            <a:round/>
            <a:headEnd type="arrow"/>
            <a:tailEnd type="arrow"/>
          </a:ln>
          <a:effectLst/>
        </p:spPr>
      </p:cxnSp>
    </p:spTree>
    <p:extLst>
      <p:ext uri="{BB962C8B-B14F-4D97-AF65-F5344CB8AC3E}">
        <p14:creationId xmlns:p14="http://schemas.microsoft.com/office/powerpoint/2010/main" val="4141297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Placeholder 5"/>
          <p:cNvSpPr>
            <a:spLocks noGrp="1"/>
          </p:cNvSpPr>
          <p:nvPr>
            <p:ph type="body" sz="half" idx="2"/>
          </p:nvPr>
        </p:nvSpPr>
        <p:spPr>
          <a:xfrm>
            <a:off x="-33867" y="2749549"/>
            <a:ext cx="4172914" cy="4083050"/>
          </a:xfrm>
        </p:spPr>
        <p:txBody>
          <a:bodyPr/>
          <a:lstStyle/>
          <a:p>
            <a:pPr eaLnBrk="1" hangingPunct="1"/>
            <a:r>
              <a:rPr lang="en-US" altLang="en-US" sz="1800" dirty="0" smtClean="0"/>
              <a:t>The nine ICAs total 2,531 square miles of urban and agricultural development.</a:t>
            </a:r>
          </a:p>
          <a:p>
            <a:endParaRPr lang="en-US" altLang="en-US" sz="1800" dirty="0" smtClean="0"/>
          </a:p>
          <a:p>
            <a:r>
              <a:rPr lang="en-US" altLang="en-US" sz="1800" dirty="0" smtClean="0"/>
              <a:t>Extensive </a:t>
            </a:r>
            <a:r>
              <a:rPr lang="en-US" altLang="en-US" sz="1800" dirty="0" smtClean="0"/>
              <a:t>watershed modifications have occurred in Florida for flood control, human use and more recently, environmental restoration. </a:t>
            </a:r>
          </a:p>
          <a:p>
            <a:endParaRPr lang="en-US" altLang="en-US" sz="1800" dirty="0" smtClean="0"/>
          </a:p>
          <a:p>
            <a:r>
              <a:rPr lang="en-US" altLang="en-US" sz="1800" dirty="0" smtClean="0"/>
              <a:t>To </a:t>
            </a:r>
            <a:r>
              <a:rPr lang="en-US" altLang="en-US" sz="1800" dirty="0" smtClean="0"/>
              <a:t>understand how water and pollution loads move in southeast Florida, Inlet Contributing Areas (</a:t>
            </a:r>
            <a:r>
              <a:rPr lang="en-US" altLang="en-US" sz="1800" dirty="0" smtClean="0"/>
              <a:t>ICAs) </a:t>
            </a:r>
            <a:r>
              <a:rPr lang="en-US" altLang="en-US" sz="1800" dirty="0" smtClean="0"/>
              <a:t>were delineated with guidance from the South Florida Water Management District. </a:t>
            </a:r>
          </a:p>
          <a:p>
            <a:endParaRPr lang="en-US" altLang="en-US" dirty="0" smtClean="0"/>
          </a:p>
          <a:p>
            <a:endParaRPr lang="en-US" altLang="en-US" dirty="0" smtClean="0"/>
          </a:p>
          <a:p>
            <a:r>
              <a:rPr lang="en-US" altLang="en-US" dirty="0" smtClean="0"/>
              <a:t> </a:t>
            </a:r>
          </a:p>
        </p:txBody>
      </p:sp>
      <p:sp>
        <p:nvSpPr>
          <p:cNvPr id="21507" name="Title 1"/>
          <p:cNvSpPr>
            <a:spLocks noGrp="1"/>
          </p:cNvSpPr>
          <p:nvPr>
            <p:ph type="title"/>
          </p:nvPr>
        </p:nvSpPr>
        <p:spPr>
          <a:xfrm>
            <a:off x="1981200" y="1676400"/>
            <a:ext cx="2362200" cy="914400"/>
          </a:xfrm>
        </p:spPr>
        <p:txBody>
          <a:bodyPr/>
          <a:lstStyle/>
          <a:p>
            <a:r>
              <a:rPr lang="en-US" altLang="en-US" dirty="0" smtClean="0"/>
              <a:t>Southeast Florida Inlet Contributing Areas </a:t>
            </a:r>
          </a:p>
        </p:txBody>
      </p:sp>
      <p:pic>
        <p:nvPicPr>
          <p:cNvPr id="5122" name="Picture 2" descr="C:\Users\kurtis.gregg\Desktop\SEFCRI Watershed Planning\SE Florida ICA mapWOcanal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1283" y="228600"/>
            <a:ext cx="5122718" cy="6629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837740"/>
      </p:ext>
    </p:extLst>
  </p:cSld>
  <p:clrMapOvr>
    <a:masterClrMapping/>
  </p:clrMapOvr>
</p:sld>
</file>

<file path=ppt/theme/theme1.xml><?xml version="1.0" encoding="utf-8"?>
<a:theme xmlns:a="http://schemas.openxmlformats.org/drawingml/2006/main" name="Blank Presentation">
  <a:themeElements>
    <a:clrScheme name="">
      <a:dk1>
        <a:srgbClr val="002950"/>
      </a:dk1>
      <a:lt1>
        <a:srgbClr val="FFFFFF"/>
      </a:lt1>
      <a:dk2>
        <a:srgbClr val="007262"/>
      </a:dk2>
      <a:lt2>
        <a:srgbClr val="808080"/>
      </a:lt2>
      <a:accent1>
        <a:srgbClr val="BBE0E3"/>
      </a:accent1>
      <a:accent2>
        <a:srgbClr val="FCDA7F"/>
      </a:accent2>
      <a:accent3>
        <a:srgbClr val="FFFFFF"/>
      </a:accent3>
      <a:accent4>
        <a:srgbClr val="002143"/>
      </a:accent4>
      <a:accent5>
        <a:srgbClr val="DAEDEF"/>
      </a:accent5>
      <a:accent6>
        <a:srgbClr val="E4C572"/>
      </a:accent6>
      <a:hlink>
        <a:srgbClr val="955F22"/>
      </a:hlink>
      <a:folHlink>
        <a:srgbClr val="99CC00"/>
      </a:folHlink>
    </a:clrScheme>
    <a:fontScheme name="Blank Presentation">
      <a:majorFont>
        <a:latin typeface="Arial Black"/>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Presentation">
  <a:themeElements>
    <a:clrScheme name="">
      <a:dk1>
        <a:srgbClr val="002950"/>
      </a:dk1>
      <a:lt1>
        <a:srgbClr val="FFFFFF"/>
      </a:lt1>
      <a:dk2>
        <a:srgbClr val="007262"/>
      </a:dk2>
      <a:lt2>
        <a:srgbClr val="808080"/>
      </a:lt2>
      <a:accent1>
        <a:srgbClr val="BBE0E3"/>
      </a:accent1>
      <a:accent2>
        <a:srgbClr val="FCDA7F"/>
      </a:accent2>
      <a:accent3>
        <a:srgbClr val="FFFFFF"/>
      </a:accent3>
      <a:accent4>
        <a:srgbClr val="002143"/>
      </a:accent4>
      <a:accent5>
        <a:srgbClr val="DAEDEF"/>
      </a:accent5>
      <a:accent6>
        <a:srgbClr val="E4C572"/>
      </a:accent6>
      <a:hlink>
        <a:srgbClr val="955F22"/>
      </a:hlink>
      <a:folHlink>
        <a:srgbClr val="99CC00"/>
      </a:folHlink>
    </a:clrScheme>
    <a:fontScheme name="Blank Presentation">
      <a:majorFont>
        <a:latin typeface="Arial Black"/>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3136</TotalTime>
  <Words>1822</Words>
  <Application>Microsoft Office PowerPoint</Application>
  <PresentationFormat>On-screen Show (4:3)</PresentationFormat>
  <Paragraphs>321</Paragraphs>
  <Slides>21</Slides>
  <Notes>9</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Blank Presentation</vt:lpstr>
      <vt:lpstr>2_Blank Presentation</vt:lpstr>
      <vt:lpstr>Watershed Planning for Coral Reef Conservation in Southeast Florida </vt:lpstr>
      <vt:lpstr>The Southeast Florida Coral Reef Tract</vt:lpstr>
      <vt:lpstr>Land-Based Pollutants and Stressors Affecting Southeast Florida Coral Reef Ecosystem Habitats</vt:lpstr>
      <vt:lpstr>Land Based Sources of Pollution (LBSP) in Southeast Florida</vt:lpstr>
      <vt:lpstr>Stormwater Management in  Southeast Florida</vt:lpstr>
      <vt:lpstr>Wastewater Management in Southeast Florida</vt:lpstr>
      <vt:lpstr>Septic Tanks and Package Plants in Southeast Florida</vt:lpstr>
      <vt:lpstr>Boynton Inlet</vt:lpstr>
      <vt:lpstr>Southeast Florida Inlet Contributing Areas </vt:lpstr>
      <vt:lpstr>PowerPoint Presentation</vt:lpstr>
      <vt:lpstr>EPA’s Nine Elements of a Watershed Management Plan</vt:lpstr>
      <vt:lpstr>Inlet Contributing Area Prioritization  Workshop</vt:lpstr>
      <vt:lpstr>PowerPoint Presentation</vt:lpstr>
      <vt:lpstr>PowerPoint Presentation</vt:lpstr>
      <vt:lpstr>Final Prioritization of the ICAs Based on the Selected Weighted Criteria</vt:lpstr>
      <vt:lpstr>Boynton Inlet</vt:lpstr>
      <vt:lpstr>Summary of information for the Boynton ICA </vt:lpstr>
      <vt:lpstr>Boynton ICA Subwatersheds</vt:lpstr>
      <vt:lpstr>Land Uses</vt:lpstr>
      <vt:lpstr>Impaired Waters-Opportunities for Collaboration on LBSP Reduction</vt:lpstr>
      <vt:lpstr>Questions?</vt:lpstr>
    </vt:vector>
  </TitlesOfParts>
  <Company>SERO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Watershed Scale Planning for Reduction of Land-Based Sources of Pollution in Southeast Florida</dc:title>
  <dc:creator>Kurtis Gregg</dc:creator>
  <cp:lastModifiedBy>Kurtis Gregg</cp:lastModifiedBy>
  <cp:revision>181</cp:revision>
  <cp:lastPrinted>2017-04-14T20:49:42Z</cp:lastPrinted>
  <dcterms:created xsi:type="dcterms:W3CDTF">2014-03-04T14:07:21Z</dcterms:created>
  <dcterms:modified xsi:type="dcterms:W3CDTF">2017-08-14T19:17:59Z</dcterms:modified>
</cp:coreProperties>
</file>