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527" r:id="rId3"/>
    <p:sldId id="519" r:id="rId4"/>
    <p:sldId id="518" r:id="rId5"/>
    <p:sldId id="511" r:id="rId6"/>
    <p:sldId id="535" r:id="rId7"/>
    <p:sldId id="534" r:id="rId8"/>
    <p:sldId id="476" r:id="rId9"/>
    <p:sldId id="477" r:id="rId10"/>
    <p:sldId id="483" r:id="rId11"/>
    <p:sldId id="497" r:id="rId12"/>
    <p:sldId id="536" r:id="rId13"/>
  </p:sldIdLst>
  <p:sldSz cx="9144000" cy="6858000" type="screen4x3"/>
  <p:notesSz cx="71501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D8"/>
    <a:srgbClr val="6374CB"/>
    <a:srgbClr val="C0C0C0"/>
    <a:srgbClr val="DDDDDD"/>
    <a:srgbClr val="FF6600"/>
    <a:srgbClr val="B2B2B2"/>
    <a:srgbClr val="FFCC66"/>
    <a:srgbClr val="E101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horzBarState="maximized">
    <p:restoredLeft sz="7269" autoAdjust="0"/>
    <p:restoredTop sz="92027" autoAdjust="0"/>
  </p:normalViewPr>
  <p:slideViewPr>
    <p:cSldViewPr snapToGrid="0">
      <p:cViewPr>
        <p:scale>
          <a:sx n="60" d="100"/>
          <a:sy n="60" d="100"/>
        </p:scale>
        <p:origin x="-1044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50"/>
    </p:cViewPr>
  </p:sorterViewPr>
  <p:notesViewPr>
    <p:cSldViewPr snapToGrid="0">
      <p:cViewPr varScale="1">
        <p:scale>
          <a:sx n="93" d="100"/>
          <a:sy n="93" d="100"/>
        </p:scale>
        <p:origin x="-2802" y="-102"/>
      </p:cViewPr>
      <p:guideLst>
        <p:guide orient="horz" pos="2976"/>
        <p:guide pos="225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t" anchorCtr="0" compatLnSpc="1">
            <a:prstTxWarp prst="textNoShape">
              <a:avLst/>
            </a:prstTxWarp>
          </a:bodyPr>
          <a:lstStyle>
            <a:lvl1pPr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9713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t" anchorCtr="0" compatLnSpc="1">
            <a:prstTxWarp prst="textNoShape">
              <a:avLst/>
            </a:prstTxWarp>
          </a:bodyPr>
          <a:lstStyle>
            <a:lvl1pPr algn="r"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b" anchorCtr="0" compatLnSpc="1">
            <a:prstTxWarp prst="textNoShape">
              <a:avLst/>
            </a:prstTxWarp>
          </a:bodyPr>
          <a:lstStyle>
            <a:lvl1pPr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9713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b" anchorCtr="0" compatLnSpc="1">
            <a:prstTxWarp prst="textNoShape">
              <a:avLst/>
            </a:prstTxWarp>
          </a:bodyPr>
          <a:lstStyle>
            <a:lvl1pPr algn="r" defTabSz="950687">
              <a:defRPr sz="1200"/>
            </a:lvl1pPr>
          </a:lstStyle>
          <a:p>
            <a:pPr>
              <a:defRPr/>
            </a:pPr>
            <a:fld id="{3557DAF3-D813-4C7D-A66B-7EF26B5342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t" anchorCtr="0" compatLnSpc="1">
            <a:prstTxWarp prst="textNoShape">
              <a:avLst/>
            </a:prstTxWarp>
          </a:bodyPr>
          <a:lstStyle>
            <a:lvl1pPr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49713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t" anchorCtr="0" compatLnSpc="1">
            <a:prstTxWarp prst="textNoShape">
              <a:avLst/>
            </a:prstTxWarp>
          </a:bodyPr>
          <a:lstStyle>
            <a:lvl1pPr algn="r"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8025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5963" y="4487863"/>
            <a:ext cx="5718175" cy="425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b" anchorCtr="0" compatLnSpc="1">
            <a:prstTxWarp prst="textNoShape">
              <a:avLst/>
            </a:prstTxWarp>
          </a:bodyPr>
          <a:lstStyle>
            <a:lvl1pPr defTabSz="950687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49713" y="8974138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89" tIns="47543" rIns="95089" bIns="47543" numCol="1" anchor="b" anchorCtr="0" compatLnSpc="1">
            <a:prstTxWarp prst="textNoShape">
              <a:avLst/>
            </a:prstTxWarp>
          </a:bodyPr>
          <a:lstStyle>
            <a:lvl1pPr algn="r" defTabSz="950687">
              <a:defRPr sz="1200"/>
            </a:lvl1pPr>
          </a:lstStyle>
          <a:p>
            <a:pPr>
              <a:defRPr/>
            </a:pPr>
            <a:fld id="{33FAC592-5581-4ED9-BF04-A709B023CD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49325"/>
            <a:fld id="{5E11ACE7-6409-4559-B091-ECF5771D25B2}" type="slidenum">
              <a:rPr lang="en-US" smtClean="0"/>
              <a:pPr defTabSz="949325"/>
              <a:t>1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FAC592-5581-4ED9-BF04-A709B023CD8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2875"/>
            <a:ext cx="2057400" cy="6135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2875"/>
            <a:ext cx="6019800" cy="6135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7686675" cy="977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229600" cy="2338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339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7686675" cy="977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7686675" cy="977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338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339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050" y="142875"/>
            <a:ext cx="7686675" cy="977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48307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99CCFF"/>
            </a:gs>
            <a:gs pos="50000">
              <a:srgbClr val="E7FFFF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1050" y="142875"/>
            <a:ext cx="7686675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3593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9286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23598" name="Rectangle 14"/>
          <p:cNvSpPr>
            <a:spLocks noChangeArrowheads="1"/>
          </p:cNvSpPr>
          <p:nvPr userDrawn="1"/>
        </p:nvSpPr>
        <p:spPr bwMode="auto">
          <a:xfrm>
            <a:off x="-193675" y="6553200"/>
            <a:ext cx="80962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FCAED128-E60C-439C-B792-FBBD69E0FCA9}" type="slidenum">
              <a:rPr lang="en-US" sz="100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pPr algn="r">
                <a:defRPr/>
              </a:pPr>
              <a:t>‹#›</a:t>
            </a:fld>
            <a:endParaRPr lang="en-US" sz="10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323599" name="Line 15"/>
          <p:cNvSpPr>
            <a:spLocks noChangeShapeType="1"/>
          </p:cNvSpPr>
          <p:nvPr userDrawn="1"/>
        </p:nvSpPr>
        <p:spPr bwMode="auto">
          <a:xfrm>
            <a:off x="1255713" y="6683375"/>
            <a:ext cx="7888287" cy="0"/>
          </a:xfrm>
          <a:prstGeom prst="line">
            <a:avLst/>
          </a:prstGeom>
          <a:noFill/>
          <a:ln w="19050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23600" name="Text Box 16"/>
          <p:cNvSpPr txBox="1">
            <a:spLocks noChangeArrowheads="1"/>
          </p:cNvSpPr>
          <p:nvPr userDrawn="1"/>
        </p:nvSpPr>
        <p:spPr bwMode="auto">
          <a:xfrm>
            <a:off x="7373938" y="6467475"/>
            <a:ext cx="1457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000" b="1" dirty="0">
                <a:solidFill>
                  <a:schemeClr val="accent2"/>
                </a:solidFill>
                <a:latin typeface="Lucida Sans" pitchFamily="34" charset="0"/>
              </a:rPr>
              <a:t>NOAA’s SDS Project</a:t>
            </a:r>
            <a:endParaRPr lang="en-US" sz="1000" i="1" dirty="0">
              <a:solidFill>
                <a:schemeClr val="accent2"/>
              </a:solidFill>
              <a:latin typeface="Lucida Sans" pitchFamily="34" charset="0"/>
            </a:endParaRPr>
          </a:p>
        </p:txBody>
      </p:sp>
      <p:sp>
        <p:nvSpPr>
          <p:cNvPr id="323602" name="Text Box 18"/>
          <p:cNvSpPr txBox="1">
            <a:spLocks noChangeArrowheads="1"/>
          </p:cNvSpPr>
          <p:nvPr userDrawn="1"/>
        </p:nvSpPr>
        <p:spPr bwMode="auto">
          <a:xfrm>
            <a:off x="3856038" y="6645275"/>
            <a:ext cx="522446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900" b="1" i="1" dirty="0">
                <a:solidFill>
                  <a:srgbClr val="990033"/>
                </a:solidFill>
              </a:rPr>
              <a:t>NPOESS Science Advisory Team Meeting, Asheville, NC</a:t>
            </a:r>
          </a:p>
        </p:txBody>
      </p:sp>
      <p:pic>
        <p:nvPicPr>
          <p:cNvPr id="2057" name="Picture 13" descr="NOAA logo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674688" y="6361113"/>
            <a:ext cx="439737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rgbClr val="9900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73183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0875" y="2239963"/>
            <a:ext cx="7996238" cy="2743200"/>
          </a:xfrm>
        </p:spPr>
        <p:txBody>
          <a:bodyPr/>
          <a:lstStyle/>
          <a:p>
            <a:pPr eaLnBrk="1" hangingPunct="1"/>
            <a:r>
              <a:rPr lang="en-US" sz="3400" b="0" dirty="0" smtClean="0">
                <a:latin typeface="Arial Black" pitchFamily="34" charset="0"/>
              </a:rPr>
              <a:t>Moving Climate Data Records from</a:t>
            </a:r>
            <a:br>
              <a:rPr lang="en-US" sz="3400" b="0" dirty="0" smtClean="0">
                <a:latin typeface="Arial Black" pitchFamily="34" charset="0"/>
              </a:rPr>
            </a:br>
            <a:r>
              <a:rPr lang="en-US" sz="3400" b="0" dirty="0" smtClean="0">
                <a:latin typeface="Arial Black" pitchFamily="34" charset="0"/>
              </a:rPr>
              <a:t>Research to Operations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528" y="4867275"/>
            <a:ext cx="8583613" cy="199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b="1" dirty="0" smtClean="0">
              <a:solidFill>
                <a:srgbClr val="1B1B77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John Bates, Jeff Privette, Tom Karl, National Climatic Data Center (NCDC) NOAA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Jack Kaye NASA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Bryant Cramer USGS </a:t>
            </a:r>
          </a:p>
          <a:p>
            <a:pPr eaLnBrk="1" hangingPunct="1">
              <a:lnSpc>
                <a:spcPct val="90000"/>
              </a:lnSpc>
            </a:pPr>
            <a:endParaRPr lang="en-US" sz="2400" b="1" dirty="0" smtClean="0"/>
          </a:p>
        </p:txBody>
      </p:sp>
      <p:pic>
        <p:nvPicPr>
          <p:cNvPr id="3077" name="Picture 10" descr="NOAA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8550" y="450850"/>
            <a:ext cx="1682750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5999" name="Group 79"/>
          <p:cNvGraphicFramePr>
            <a:graphicFrameLocks noGrp="1"/>
          </p:cNvGraphicFramePr>
          <p:nvPr>
            <p:ph idx="1"/>
          </p:nvPr>
        </p:nvGraphicFramePr>
        <p:xfrm>
          <a:off x="-52388" y="1074738"/>
          <a:ext cx="9234488" cy="5551488"/>
        </p:xfrm>
        <a:graphic>
          <a:graphicData uri="http://schemas.openxmlformats.org/drawingml/2006/table">
            <a:tbl>
              <a:tblPr/>
              <a:tblGrid>
                <a:gridCol w="852488"/>
                <a:gridCol w="1371600"/>
                <a:gridCol w="873125"/>
                <a:gridCol w="1014413"/>
                <a:gridCol w="1554162"/>
                <a:gridCol w="1447800"/>
                <a:gridCol w="1038225"/>
                <a:gridCol w="1082675"/>
              </a:tblGrid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Maturity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Sensor Use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Algorithm stability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Metadata &amp; QA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Documentation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Validation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Release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Science &amp; Applications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Research Mission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Significant changes likely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Incomplete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Draft ATBD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Minimal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Limited data availability to develop familiarity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Little or none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Research Mission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Some changes expected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Research grade (extensive)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ATBD Version 1+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Uncertainty estimated for select locations/times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available but of unknown accuracy; caveats required for use.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Limited or ongoing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Research Missions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Minimal changes expected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Research grade (extensive); Meets international standards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ATBD; Peer-reviewed algorithm and product descriptions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Uncertainty estimated over widely distribute times/location by multiple investigators; Differences understood.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available but of unknown accuracy; caveats required for use.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Provisionally used in applications and assessments demonstrating positive value.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Operational Mission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Minimal changes expected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Stable, Allows provenance tracking and reproducibility; Meets international standards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ATBD; Draft Operational Algorithm Description (OAD); Peer-reviewed algorithm and product descriptions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Uncertainty estimated over widely distribute times/location by multiple investigators; Differences understood.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Data available but of unknown accuracy; caveats required for use.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Provisionally used in applications and assessments demonstrating positive value.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All relevant research and operational missions; unified and coherent record demonstrated across different sensors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Stable and reproducible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Stable, Allows provenance tracking and reproducibility; Meeting international standards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ATBD, Operational Algorithm Description (OAD) and Validation Plan; Peer-reviewed algorithm, product  and validation articles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Consistent uncertainties estimated over most environmental conditions by multiple investigators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Multi-mission record is publicly available with associated uncertainty estimate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Used in various published applications and assessments by different investigators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All relevant research and operational missions; unified and coherent record over complete series; record is considered scientifically irrefutable following extensive scrutiny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Stable and reproducible; homogeneous and published error budget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Stable, Allows provenance tracking and reproducibility; Meeting international standards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Product, algorithm, validation, processing and metadata described in peer-reviewed literature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Observation strategy designed to reveal systematic errors through independent cross-checks, open inspection, and continuous interrogation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Multi-mission record is publicly available from Long-Term archive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Used in various published applications and assessments by different investigators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FFF"/>
                    </a:solidFill>
                  </a:tcPr>
                </a:tc>
              </a:tr>
            </a:tbl>
          </a:graphicData>
        </a:graphic>
      </p:graphicFrame>
      <p:sp>
        <p:nvSpPr>
          <p:cNvPr id="16460" name="Rectangle 80"/>
          <p:cNvSpPr>
            <a:spLocks noGrp="1" noChangeArrowheads="1"/>
          </p:cNvSpPr>
          <p:nvPr>
            <p:ph type="title"/>
          </p:nvPr>
        </p:nvSpPr>
        <p:spPr>
          <a:xfrm>
            <a:off x="381000" y="38100"/>
            <a:ext cx="8572500" cy="977900"/>
          </a:xfrm>
          <a:noFill/>
        </p:spPr>
        <p:txBody>
          <a:bodyPr/>
          <a:lstStyle/>
          <a:p>
            <a:pPr eaLnBrk="1" hangingPunct="1"/>
            <a:r>
              <a:rPr lang="en-US" sz="2800" dirty="0" smtClean="0"/>
              <a:t>CDR Maturity Matrix Help Identify Next Steps and Agency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36575" y="5691188"/>
            <a:ext cx="8129588" cy="898525"/>
          </a:xfrm>
          <a:prstGeom prst="rect">
            <a:avLst/>
          </a:prstGeom>
          <a:solidFill>
            <a:srgbClr val="A0FEE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797300" y="2581275"/>
            <a:ext cx="1525588" cy="620713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Climate Record</a:t>
            </a:r>
          </a:p>
          <a:p>
            <a:pPr algn="ctr"/>
            <a:r>
              <a:rPr lang="en-US" sz="1200" b="1" dirty="0"/>
              <a:t>Project</a:t>
            </a:r>
          </a:p>
          <a:p>
            <a:pPr algn="ctr"/>
            <a:r>
              <a:rPr lang="en-US" sz="900" dirty="0"/>
              <a:t>Manager: J. Privette (Acting)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1785938" y="4446588"/>
            <a:ext cx="1525587" cy="48418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b="1" dirty="0"/>
              <a:t>Climate Record</a:t>
            </a:r>
          </a:p>
          <a:p>
            <a:pPr algn="ctr"/>
            <a:r>
              <a:rPr lang="en-US" sz="1000" b="1" dirty="0"/>
              <a:t>Production &amp; Validation</a:t>
            </a:r>
          </a:p>
        </p:txBody>
      </p:sp>
      <p:cxnSp>
        <p:nvCxnSpPr>
          <p:cNvPr id="17413" name="AutoShape 5"/>
          <p:cNvCxnSpPr>
            <a:cxnSpLocks noChangeShapeType="1"/>
            <a:stCxn id="17474" idx="3"/>
            <a:endCxn id="17476" idx="1"/>
          </p:cNvCxnSpPr>
          <p:nvPr/>
        </p:nvCxnSpPr>
        <p:spPr bwMode="auto">
          <a:xfrm>
            <a:off x="4092575" y="3544888"/>
            <a:ext cx="9429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762375" y="4446588"/>
            <a:ext cx="1595438" cy="48418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b="1" dirty="0"/>
              <a:t>IT Architecture</a:t>
            </a:r>
            <a:br>
              <a:rPr lang="en-US" sz="1000" b="1" dirty="0"/>
            </a:br>
            <a:r>
              <a:rPr lang="en-US" sz="1000" b="1" dirty="0"/>
              <a:t>and Systems Engineering</a:t>
            </a:r>
          </a:p>
          <a:p>
            <a:pPr algn="ctr"/>
            <a:r>
              <a:rPr lang="en-US" sz="800" dirty="0"/>
              <a:t>(Possibly Distributed)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6016625" y="4446588"/>
            <a:ext cx="1527175" cy="48418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" b="1" dirty="0"/>
              <a:t>Project Management</a:t>
            </a:r>
            <a:endParaRPr lang="en-US" sz="1000" dirty="0"/>
          </a:p>
        </p:txBody>
      </p:sp>
      <p:cxnSp>
        <p:nvCxnSpPr>
          <p:cNvPr id="17416" name="AutoShape 8"/>
          <p:cNvCxnSpPr>
            <a:cxnSpLocks noChangeShapeType="1"/>
            <a:endCxn id="17412" idx="0"/>
          </p:cNvCxnSpPr>
          <p:nvPr/>
        </p:nvCxnSpPr>
        <p:spPr bwMode="auto">
          <a:xfrm rot="10800000" flipV="1">
            <a:off x="2549525" y="4308475"/>
            <a:ext cx="1941513" cy="1381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7" name="AutoShape 9"/>
          <p:cNvCxnSpPr>
            <a:cxnSpLocks noChangeShapeType="1"/>
            <a:endCxn id="17415" idx="0"/>
          </p:cNvCxnSpPr>
          <p:nvPr/>
        </p:nvCxnSpPr>
        <p:spPr bwMode="auto">
          <a:xfrm>
            <a:off x="4143375" y="4308475"/>
            <a:ext cx="2636838" cy="1381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2687638" y="5189538"/>
            <a:ext cx="831850" cy="41433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Product</a:t>
            </a:r>
          </a:p>
          <a:p>
            <a:pPr algn="ctr"/>
            <a:r>
              <a:rPr lang="en-US" sz="900" b="1" dirty="0"/>
              <a:t>Support Team</a:t>
            </a:r>
            <a:endParaRPr lang="en-US" dirty="0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1508125" y="5189538"/>
            <a:ext cx="901700" cy="41433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Sensor </a:t>
            </a:r>
          </a:p>
          <a:p>
            <a:pPr algn="ctr"/>
            <a:r>
              <a:rPr lang="en-US" sz="900" b="1" dirty="0"/>
              <a:t>Characterization</a:t>
            </a:r>
          </a:p>
          <a:p>
            <a:pPr algn="ctr"/>
            <a:r>
              <a:rPr lang="en-US" sz="900" b="1" dirty="0"/>
              <a:t>Support Team</a:t>
            </a:r>
            <a:endParaRPr lang="en-US" dirty="0"/>
          </a:p>
        </p:txBody>
      </p:sp>
      <p:cxnSp>
        <p:nvCxnSpPr>
          <p:cNvPr id="17420" name="AutoShape 12"/>
          <p:cNvCxnSpPr>
            <a:cxnSpLocks noChangeShapeType="1"/>
            <a:stCxn id="17412" idx="2"/>
            <a:endCxn id="17419" idx="0"/>
          </p:cNvCxnSpPr>
          <p:nvPr/>
        </p:nvCxnSpPr>
        <p:spPr bwMode="auto">
          <a:xfrm rot="5400000">
            <a:off x="2124868" y="4764882"/>
            <a:ext cx="258763" cy="590550"/>
          </a:xfrm>
          <a:prstGeom prst="bentConnector3">
            <a:avLst>
              <a:gd name="adj1" fmla="val 496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1" name="AutoShape 13"/>
          <p:cNvCxnSpPr>
            <a:cxnSpLocks noChangeShapeType="1"/>
            <a:stCxn id="17412" idx="2"/>
            <a:endCxn id="17418" idx="0"/>
          </p:cNvCxnSpPr>
          <p:nvPr/>
        </p:nvCxnSpPr>
        <p:spPr bwMode="auto">
          <a:xfrm rot="16200000" flipH="1">
            <a:off x="2697162" y="4783138"/>
            <a:ext cx="258763" cy="554038"/>
          </a:xfrm>
          <a:prstGeom prst="bentConnector3">
            <a:avLst>
              <a:gd name="adj1" fmla="val 496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674688" y="5189538"/>
            <a:ext cx="693737" cy="414337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STAR/</a:t>
            </a:r>
            <a:br>
              <a:rPr lang="en-US" sz="900" b="1" dirty="0"/>
            </a:br>
            <a:r>
              <a:rPr lang="en-US" sz="900" b="1" dirty="0"/>
              <a:t>GSICS</a:t>
            </a:r>
          </a:p>
        </p:txBody>
      </p:sp>
      <p:cxnSp>
        <p:nvCxnSpPr>
          <p:cNvPr id="17423" name="AutoShape 15"/>
          <p:cNvCxnSpPr>
            <a:cxnSpLocks noChangeShapeType="1"/>
            <a:stCxn id="17422" idx="3"/>
            <a:endCxn id="17419" idx="1"/>
          </p:cNvCxnSpPr>
          <p:nvPr/>
        </p:nvCxnSpPr>
        <p:spPr bwMode="auto">
          <a:xfrm>
            <a:off x="1368425" y="5397500"/>
            <a:ext cx="13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6105525" y="3889375"/>
            <a:ext cx="704850" cy="276225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Grants</a:t>
            </a:r>
            <a:endParaRPr lang="en-US" dirty="0"/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3657600" y="5189538"/>
            <a:ext cx="833438" cy="41433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Hardware and </a:t>
            </a:r>
          </a:p>
          <a:p>
            <a:pPr algn="ctr"/>
            <a:r>
              <a:rPr lang="en-US" sz="900" b="1" dirty="0"/>
              <a:t>Networks</a:t>
            </a:r>
            <a:endParaRPr lang="en-US" dirty="0"/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4629150" y="5189538"/>
            <a:ext cx="901700" cy="414337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Software and </a:t>
            </a:r>
          </a:p>
          <a:p>
            <a:pPr algn="ctr"/>
            <a:r>
              <a:rPr lang="en-US" sz="900" b="1" dirty="0"/>
              <a:t>Standards</a:t>
            </a:r>
            <a:endParaRPr lang="en-US" dirty="0"/>
          </a:p>
        </p:txBody>
      </p:sp>
      <p:cxnSp>
        <p:nvCxnSpPr>
          <p:cNvPr id="17427" name="AutoShape 19"/>
          <p:cNvCxnSpPr>
            <a:cxnSpLocks noChangeShapeType="1"/>
            <a:stCxn id="17414" idx="2"/>
            <a:endCxn id="17426" idx="0"/>
          </p:cNvCxnSpPr>
          <p:nvPr/>
        </p:nvCxnSpPr>
        <p:spPr bwMode="auto">
          <a:xfrm rot="16200000" flipH="1">
            <a:off x="4691062" y="4800601"/>
            <a:ext cx="258763" cy="519112"/>
          </a:xfrm>
          <a:prstGeom prst="bentConnector3">
            <a:avLst>
              <a:gd name="adj1" fmla="val 496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8" name="AutoShape 20"/>
          <p:cNvCxnSpPr>
            <a:cxnSpLocks noChangeShapeType="1"/>
            <a:stCxn id="17414" idx="2"/>
            <a:endCxn id="17425" idx="0"/>
          </p:cNvCxnSpPr>
          <p:nvPr/>
        </p:nvCxnSpPr>
        <p:spPr bwMode="auto">
          <a:xfrm rot="5400000">
            <a:off x="4188619" y="4817269"/>
            <a:ext cx="258763" cy="485775"/>
          </a:xfrm>
          <a:prstGeom prst="bentConnector3">
            <a:avLst>
              <a:gd name="adj1" fmla="val 496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429" name="AutoShape 21"/>
          <p:cNvSpPr>
            <a:spLocks noChangeArrowheads="1"/>
          </p:cNvSpPr>
          <p:nvPr/>
        </p:nvSpPr>
        <p:spPr bwMode="auto">
          <a:xfrm>
            <a:off x="5932488" y="2874963"/>
            <a:ext cx="1031875" cy="392112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CDR Coordination</a:t>
            </a:r>
            <a:br>
              <a:rPr lang="en-US" sz="900" b="1" dirty="0"/>
            </a:br>
            <a:r>
              <a:rPr lang="en-US" sz="900" b="1" dirty="0"/>
              <a:t>Committee</a:t>
            </a:r>
          </a:p>
        </p:txBody>
      </p:sp>
      <p:sp>
        <p:nvSpPr>
          <p:cNvPr id="17430" name="AutoShape 22"/>
          <p:cNvSpPr>
            <a:spLocks noChangeArrowheads="1"/>
          </p:cNvSpPr>
          <p:nvPr/>
        </p:nvSpPr>
        <p:spPr bwMode="auto">
          <a:xfrm>
            <a:off x="7161213" y="2619375"/>
            <a:ext cx="555625" cy="344488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NASA</a:t>
            </a:r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7161213" y="3113088"/>
            <a:ext cx="555625" cy="346075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Research</a:t>
            </a:r>
            <a:br>
              <a:rPr lang="en-US" sz="900" b="1" dirty="0"/>
            </a:br>
            <a:r>
              <a:rPr lang="en-US" sz="900" b="1" dirty="0"/>
              <a:t>Agencies</a:t>
            </a:r>
          </a:p>
        </p:txBody>
      </p:sp>
      <p:sp>
        <p:nvSpPr>
          <p:cNvPr id="17432" name="AutoShape 24"/>
          <p:cNvSpPr>
            <a:spLocks noChangeArrowheads="1"/>
          </p:cNvSpPr>
          <p:nvPr/>
        </p:nvSpPr>
        <p:spPr bwMode="auto">
          <a:xfrm>
            <a:off x="6108700" y="3484563"/>
            <a:ext cx="708025" cy="277812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ERAD</a:t>
            </a:r>
          </a:p>
          <a:p>
            <a:pPr algn="ctr"/>
            <a:r>
              <a:rPr lang="en-US" sz="900" b="1" dirty="0"/>
              <a:t>(Contracts)</a:t>
            </a:r>
          </a:p>
        </p:txBody>
      </p:sp>
      <p:cxnSp>
        <p:nvCxnSpPr>
          <p:cNvPr id="17433" name="AutoShape 25"/>
          <p:cNvCxnSpPr>
            <a:cxnSpLocks noChangeShapeType="1"/>
            <a:stCxn id="17475" idx="3"/>
            <a:endCxn id="17432" idx="1"/>
          </p:cNvCxnSpPr>
          <p:nvPr/>
        </p:nvCxnSpPr>
        <p:spPr bwMode="auto">
          <a:xfrm flipV="1">
            <a:off x="5889625" y="3624263"/>
            <a:ext cx="219075" cy="4048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17434" name="AutoShape 26"/>
          <p:cNvSpPr>
            <a:spLocks noChangeArrowheads="1"/>
          </p:cNvSpPr>
          <p:nvPr/>
        </p:nvSpPr>
        <p:spPr bwMode="auto">
          <a:xfrm>
            <a:off x="1924050" y="2581275"/>
            <a:ext cx="1525588" cy="620713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Climate Instrument</a:t>
            </a:r>
            <a:br>
              <a:rPr lang="en-US" sz="1200" b="1" dirty="0"/>
            </a:br>
            <a:r>
              <a:rPr lang="en-US" sz="1200" b="1" dirty="0"/>
              <a:t>Acquisition Project</a:t>
            </a:r>
            <a:endParaRPr lang="en-US" sz="900" dirty="0"/>
          </a:p>
        </p:txBody>
      </p:sp>
      <p:cxnSp>
        <p:nvCxnSpPr>
          <p:cNvPr id="17435" name="AutoShape 27"/>
          <p:cNvCxnSpPr>
            <a:cxnSpLocks noChangeShapeType="1"/>
            <a:stCxn id="17437" idx="2"/>
            <a:endCxn id="17434" idx="0"/>
          </p:cNvCxnSpPr>
          <p:nvPr/>
        </p:nvCxnSpPr>
        <p:spPr bwMode="auto">
          <a:xfrm rot="5400000">
            <a:off x="3034507" y="2026444"/>
            <a:ext cx="207962" cy="901700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36" name="AutoShape 28"/>
          <p:cNvCxnSpPr>
            <a:cxnSpLocks noChangeShapeType="1"/>
            <a:stCxn id="17437" idx="2"/>
            <a:endCxn id="17411" idx="0"/>
          </p:cNvCxnSpPr>
          <p:nvPr/>
        </p:nvCxnSpPr>
        <p:spPr bwMode="auto">
          <a:xfrm rot="16200000" flipH="1">
            <a:off x="3971132" y="1991519"/>
            <a:ext cx="207962" cy="971550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437" name="AutoShape 29"/>
          <p:cNvSpPr>
            <a:spLocks noChangeArrowheads="1"/>
          </p:cNvSpPr>
          <p:nvPr/>
        </p:nvSpPr>
        <p:spPr bwMode="auto">
          <a:xfrm>
            <a:off x="2825750" y="1889125"/>
            <a:ext cx="1525588" cy="484188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Climate Instruments</a:t>
            </a:r>
            <a:br>
              <a:rPr lang="en-US" sz="1200" b="1" dirty="0"/>
            </a:br>
            <a:r>
              <a:rPr lang="en-US" sz="1200" b="1" dirty="0"/>
              <a:t>and Records</a:t>
            </a:r>
            <a:endParaRPr lang="en-US" sz="900" dirty="0"/>
          </a:p>
        </p:txBody>
      </p:sp>
      <p:cxnSp>
        <p:nvCxnSpPr>
          <p:cNvPr id="17438" name="AutoShape 30"/>
          <p:cNvCxnSpPr>
            <a:cxnSpLocks noChangeShapeType="1"/>
            <a:stCxn id="17411" idx="3"/>
            <a:endCxn id="17429" idx="1"/>
          </p:cNvCxnSpPr>
          <p:nvPr/>
        </p:nvCxnSpPr>
        <p:spPr bwMode="auto">
          <a:xfrm>
            <a:off x="5322888" y="2892425"/>
            <a:ext cx="609600" cy="179388"/>
          </a:xfrm>
          <a:prstGeom prst="bentConnector3">
            <a:avLst>
              <a:gd name="adj1" fmla="val 49741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39" name="AutoShape 31"/>
          <p:cNvCxnSpPr>
            <a:cxnSpLocks noChangeShapeType="1"/>
            <a:stCxn id="17411" idx="3"/>
            <a:endCxn id="17460" idx="1"/>
          </p:cNvCxnSpPr>
          <p:nvPr/>
        </p:nvCxnSpPr>
        <p:spPr bwMode="auto">
          <a:xfrm flipV="1">
            <a:off x="5322888" y="2557463"/>
            <a:ext cx="606425" cy="334962"/>
          </a:xfrm>
          <a:prstGeom prst="bentConnector3">
            <a:avLst>
              <a:gd name="adj1" fmla="val 49736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40" name="AutoShape 32"/>
          <p:cNvCxnSpPr>
            <a:cxnSpLocks noChangeShapeType="1"/>
            <a:stCxn id="17429" idx="3"/>
            <a:endCxn id="17430" idx="1"/>
          </p:cNvCxnSpPr>
          <p:nvPr/>
        </p:nvCxnSpPr>
        <p:spPr bwMode="auto">
          <a:xfrm flipV="1">
            <a:off x="6964363" y="2792413"/>
            <a:ext cx="196850" cy="279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41" name="AutoShape 33"/>
          <p:cNvCxnSpPr>
            <a:cxnSpLocks noChangeShapeType="1"/>
            <a:stCxn id="17429" idx="3"/>
            <a:endCxn id="17431" idx="1"/>
          </p:cNvCxnSpPr>
          <p:nvPr/>
        </p:nvCxnSpPr>
        <p:spPr bwMode="auto">
          <a:xfrm>
            <a:off x="6964363" y="3071813"/>
            <a:ext cx="196850" cy="2143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grpSp>
        <p:nvGrpSpPr>
          <p:cNvPr id="17442" name="Group 34"/>
          <p:cNvGrpSpPr>
            <a:grpSpLocks/>
          </p:cNvGrpSpPr>
          <p:nvPr/>
        </p:nvGrpSpPr>
        <p:grpSpPr bwMode="auto">
          <a:xfrm>
            <a:off x="606425" y="5811838"/>
            <a:ext cx="1039813" cy="690562"/>
            <a:chOff x="288" y="2688"/>
            <a:chExt cx="720" cy="480"/>
          </a:xfrm>
        </p:grpSpPr>
        <p:sp>
          <p:nvSpPr>
            <p:cNvPr id="17505" name="AutoShape 35"/>
            <p:cNvSpPr>
              <a:spLocks noChangeArrowheads="1"/>
            </p:cNvSpPr>
            <p:nvPr/>
          </p:nvSpPr>
          <p:spPr bwMode="auto">
            <a:xfrm>
              <a:off x="384" y="2880"/>
              <a:ext cx="624" cy="288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6" name="AutoShape 36"/>
            <p:cNvSpPr>
              <a:spLocks noChangeArrowheads="1"/>
            </p:cNvSpPr>
            <p:nvPr/>
          </p:nvSpPr>
          <p:spPr bwMode="auto">
            <a:xfrm>
              <a:off x="360" y="2832"/>
              <a:ext cx="624" cy="288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7" name="AutoShape 37"/>
            <p:cNvSpPr>
              <a:spLocks noChangeArrowheads="1"/>
            </p:cNvSpPr>
            <p:nvPr/>
          </p:nvSpPr>
          <p:spPr bwMode="auto">
            <a:xfrm>
              <a:off x="336" y="2784"/>
              <a:ext cx="624" cy="288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8" name="AutoShape 38"/>
            <p:cNvSpPr>
              <a:spLocks noChangeArrowheads="1"/>
            </p:cNvSpPr>
            <p:nvPr/>
          </p:nvSpPr>
          <p:spPr bwMode="auto">
            <a:xfrm>
              <a:off x="312" y="2736"/>
              <a:ext cx="624" cy="288"/>
            </a:xfrm>
            <a:prstGeom prst="flowChartProcess">
              <a:avLst/>
            </a:prstGeom>
            <a:solidFill>
              <a:srgbClr val="A0F3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9" name="AutoShape 39"/>
            <p:cNvSpPr>
              <a:spLocks noChangeArrowheads="1"/>
            </p:cNvSpPr>
            <p:nvPr/>
          </p:nvSpPr>
          <p:spPr bwMode="auto">
            <a:xfrm>
              <a:off x="288" y="2688"/>
              <a:ext cx="624" cy="288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Calibration</a:t>
              </a:r>
              <a:br>
                <a:rPr lang="en-US" sz="900" b="1" dirty="0"/>
              </a:br>
              <a:r>
                <a:rPr lang="en-US" sz="900" b="1" dirty="0"/>
                <a:t>Working Group</a:t>
              </a:r>
            </a:p>
            <a:p>
              <a:pPr algn="ctr"/>
              <a:r>
                <a:rPr lang="en-US" sz="900" dirty="0"/>
                <a:t>(Sensor </a:t>
              </a:r>
              <a:r>
                <a:rPr lang="en-US" sz="900" i="1" dirty="0"/>
                <a:t>x</a:t>
              </a:r>
              <a:r>
                <a:rPr lang="en-US" sz="900" dirty="0"/>
                <a:t>)</a:t>
              </a:r>
            </a:p>
          </p:txBody>
        </p:sp>
      </p:grpSp>
      <p:cxnSp>
        <p:nvCxnSpPr>
          <p:cNvPr id="17443" name="AutoShape 40"/>
          <p:cNvCxnSpPr>
            <a:cxnSpLocks noChangeShapeType="1"/>
            <a:stCxn id="17418" idx="2"/>
            <a:endCxn id="17499" idx="0"/>
          </p:cNvCxnSpPr>
          <p:nvPr/>
        </p:nvCxnSpPr>
        <p:spPr bwMode="auto">
          <a:xfrm rot="16200000" flipH="1">
            <a:off x="3051969" y="5655469"/>
            <a:ext cx="207963" cy="104775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44" name="AutoShape 41"/>
          <p:cNvCxnSpPr>
            <a:cxnSpLocks noChangeShapeType="1"/>
            <a:stCxn id="17418" idx="2"/>
            <a:endCxn id="17494" idx="0"/>
          </p:cNvCxnSpPr>
          <p:nvPr/>
        </p:nvCxnSpPr>
        <p:spPr bwMode="auto">
          <a:xfrm rot="16200000" flipH="1">
            <a:off x="3589337" y="5118101"/>
            <a:ext cx="207963" cy="1179512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45" name="AutoShape 42"/>
          <p:cNvCxnSpPr>
            <a:cxnSpLocks noChangeShapeType="1"/>
            <a:stCxn id="17419" idx="2"/>
            <a:endCxn id="17509" idx="0"/>
          </p:cNvCxnSpPr>
          <p:nvPr/>
        </p:nvCxnSpPr>
        <p:spPr bwMode="auto">
          <a:xfrm rot="5400000">
            <a:off x="1404143" y="5257007"/>
            <a:ext cx="207963" cy="901700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46" name="AutoShape 43"/>
          <p:cNvCxnSpPr>
            <a:cxnSpLocks noChangeShapeType="1"/>
            <a:stCxn id="17419" idx="2"/>
            <a:endCxn id="17504" idx="0"/>
          </p:cNvCxnSpPr>
          <p:nvPr/>
        </p:nvCxnSpPr>
        <p:spPr bwMode="auto">
          <a:xfrm rot="16200000" flipH="1">
            <a:off x="1942306" y="5620544"/>
            <a:ext cx="207963" cy="174625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grpSp>
        <p:nvGrpSpPr>
          <p:cNvPr id="17447" name="Group 44"/>
          <p:cNvGrpSpPr>
            <a:grpSpLocks/>
          </p:cNvGrpSpPr>
          <p:nvPr/>
        </p:nvGrpSpPr>
        <p:grpSpPr bwMode="auto">
          <a:xfrm>
            <a:off x="1681163" y="5811838"/>
            <a:ext cx="1041400" cy="690562"/>
            <a:chOff x="288" y="2688"/>
            <a:chExt cx="720" cy="480"/>
          </a:xfrm>
        </p:grpSpPr>
        <p:sp>
          <p:nvSpPr>
            <p:cNvPr id="17500" name="AutoShape 45"/>
            <p:cNvSpPr>
              <a:spLocks noChangeArrowheads="1"/>
            </p:cNvSpPr>
            <p:nvPr/>
          </p:nvSpPr>
          <p:spPr bwMode="auto">
            <a:xfrm>
              <a:off x="384" y="2880"/>
              <a:ext cx="624" cy="288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1" name="AutoShape 46"/>
            <p:cNvSpPr>
              <a:spLocks noChangeArrowheads="1"/>
            </p:cNvSpPr>
            <p:nvPr/>
          </p:nvSpPr>
          <p:spPr bwMode="auto">
            <a:xfrm>
              <a:off x="360" y="2832"/>
              <a:ext cx="624" cy="288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2" name="AutoShape 47"/>
            <p:cNvSpPr>
              <a:spLocks noChangeArrowheads="1"/>
            </p:cNvSpPr>
            <p:nvPr/>
          </p:nvSpPr>
          <p:spPr bwMode="auto">
            <a:xfrm>
              <a:off x="336" y="2784"/>
              <a:ext cx="624" cy="288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3" name="AutoShape 48"/>
            <p:cNvSpPr>
              <a:spLocks noChangeArrowheads="1"/>
            </p:cNvSpPr>
            <p:nvPr/>
          </p:nvSpPr>
          <p:spPr bwMode="auto">
            <a:xfrm>
              <a:off x="312" y="2736"/>
              <a:ext cx="624" cy="288"/>
            </a:xfrm>
            <a:prstGeom prst="flowChartProcess">
              <a:avLst/>
            </a:prstGeom>
            <a:solidFill>
              <a:srgbClr val="A0F3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504" name="AutoShape 49"/>
            <p:cNvSpPr>
              <a:spLocks noChangeArrowheads="1"/>
            </p:cNvSpPr>
            <p:nvPr/>
          </p:nvSpPr>
          <p:spPr bwMode="auto">
            <a:xfrm>
              <a:off x="288" y="2688"/>
              <a:ext cx="624" cy="288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Characterization</a:t>
              </a:r>
              <a:br>
                <a:rPr lang="en-US" sz="900" b="1" dirty="0"/>
              </a:br>
              <a:r>
                <a:rPr lang="en-US" sz="900" b="1" dirty="0"/>
                <a:t>Working Group</a:t>
              </a:r>
            </a:p>
            <a:p>
              <a:pPr algn="ctr"/>
              <a:r>
                <a:rPr lang="en-US" sz="900" dirty="0"/>
                <a:t>(FCDR </a:t>
              </a:r>
              <a:r>
                <a:rPr lang="en-US" sz="900" i="1" dirty="0"/>
                <a:t>x</a:t>
              </a:r>
              <a:r>
                <a:rPr lang="en-US" sz="900" dirty="0"/>
                <a:t>)</a:t>
              </a:r>
            </a:p>
          </p:txBody>
        </p:sp>
      </p:grpSp>
      <p:grpSp>
        <p:nvGrpSpPr>
          <p:cNvPr id="17448" name="Group 50"/>
          <p:cNvGrpSpPr>
            <a:grpSpLocks/>
          </p:cNvGrpSpPr>
          <p:nvPr/>
        </p:nvGrpSpPr>
        <p:grpSpPr bwMode="auto">
          <a:xfrm>
            <a:off x="2755900" y="5811838"/>
            <a:ext cx="1041400" cy="690562"/>
            <a:chOff x="288" y="2688"/>
            <a:chExt cx="720" cy="480"/>
          </a:xfrm>
        </p:grpSpPr>
        <p:sp>
          <p:nvSpPr>
            <p:cNvPr id="17495" name="AutoShape 51"/>
            <p:cNvSpPr>
              <a:spLocks noChangeArrowheads="1"/>
            </p:cNvSpPr>
            <p:nvPr/>
          </p:nvSpPr>
          <p:spPr bwMode="auto">
            <a:xfrm>
              <a:off x="384" y="2880"/>
              <a:ext cx="624" cy="288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6" name="AutoShape 52"/>
            <p:cNvSpPr>
              <a:spLocks noChangeArrowheads="1"/>
            </p:cNvSpPr>
            <p:nvPr/>
          </p:nvSpPr>
          <p:spPr bwMode="auto">
            <a:xfrm>
              <a:off x="360" y="2832"/>
              <a:ext cx="624" cy="288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7" name="AutoShape 53"/>
            <p:cNvSpPr>
              <a:spLocks noChangeArrowheads="1"/>
            </p:cNvSpPr>
            <p:nvPr/>
          </p:nvSpPr>
          <p:spPr bwMode="auto">
            <a:xfrm>
              <a:off x="336" y="2784"/>
              <a:ext cx="624" cy="288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8" name="AutoShape 54"/>
            <p:cNvSpPr>
              <a:spLocks noChangeArrowheads="1"/>
            </p:cNvSpPr>
            <p:nvPr/>
          </p:nvSpPr>
          <p:spPr bwMode="auto">
            <a:xfrm>
              <a:off x="312" y="2736"/>
              <a:ext cx="624" cy="288"/>
            </a:xfrm>
            <a:prstGeom prst="flowChartProcess">
              <a:avLst/>
            </a:prstGeom>
            <a:solidFill>
              <a:srgbClr val="A0F3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9" name="AutoShape 55"/>
            <p:cNvSpPr>
              <a:spLocks noChangeArrowheads="1"/>
            </p:cNvSpPr>
            <p:nvPr/>
          </p:nvSpPr>
          <p:spPr bwMode="auto">
            <a:xfrm>
              <a:off x="288" y="2688"/>
              <a:ext cx="624" cy="288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CDR Working</a:t>
              </a:r>
              <a:br>
                <a:rPr lang="en-US" sz="900" b="1" dirty="0"/>
              </a:br>
              <a:r>
                <a:rPr lang="en-US" sz="900" b="1" dirty="0"/>
                <a:t>Group</a:t>
              </a:r>
            </a:p>
            <a:p>
              <a:pPr algn="ctr"/>
              <a:r>
                <a:rPr lang="en-US" sz="900" dirty="0"/>
                <a:t>(TCDR </a:t>
              </a:r>
              <a:r>
                <a:rPr lang="en-US" sz="900" i="1" dirty="0"/>
                <a:t>x</a:t>
              </a:r>
              <a:r>
                <a:rPr lang="en-US" sz="900" dirty="0"/>
                <a:t>)</a:t>
              </a:r>
            </a:p>
          </p:txBody>
        </p:sp>
      </p:grpSp>
      <p:grpSp>
        <p:nvGrpSpPr>
          <p:cNvPr id="17449" name="Group 56"/>
          <p:cNvGrpSpPr>
            <a:grpSpLocks/>
          </p:cNvGrpSpPr>
          <p:nvPr/>
        </p:nvGrpSpPr>
        <p:grpSpPr bwMode="auto">
          <a:xfrm>
            <a:off x="3832225" y="5811838"/>
            <a:ext cx="1039813" cy="690562"/>
            <a:chOff x="288" y="2688"/>
            <a:chExt cx="720" cy="480"/>
          </a:xfrm>
        </p:grpSpPr>
        <p:sp>
          <p:nvSpPr>
            <p:cNvPr id="17490" name="AutoShape 57"/>
            <p:cNvSpPr>
              <a:spLocks noChangeArrowheads="1"/>
            </p:cNvSpPr>
            <p:nvPr/>
          </p:nvSpPr>
          <p:spPr bwMode="auto">
            <a:xfrm>
              <a:off x="384" y="2880"/>
              <a:ext cx="624" cy="288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1" name="AutoShape 58"/>
            <p:cNvSpPr>
              <a:spLocks noChangeArrowheads="1"/>
            </p:cNvSpPr>
            <p:nvPr/>
          </p:nvSpPr>
          <p:spPr bwMode="auto">
            <a:xfrm>
              <a:off x="360" y="2832"/>
              <a:ext cx="624" cy="288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2" name="AutoShape 59"/>
            <p:cNvSpPr>
              <a:spLocks noChangeArrowheads="1"/>
            </p:cNvSpPr>
            <p:nvPr/>
          </p:nvSpPr>
          <p:spPr bwMode="auto">
            <a:xfrm>
              <a:off x="336" y="2784"/>
              <a:ext cx="624" cy="288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3" name="AutoShape 60"/>
            <p:cNvSpPr>
              <a:spLocks noChangeArrowheads="1"/>
            </p:cNvSpPr>
            <p:nvPr/>
          </p:nvSpPr>
          <p:spPr bwMode="auto">
            <a:xfrm>
              <a:off x="312" y="2736"/>
              <a:ext cx="624" cy="288"/>
            </a:xfrm>
            <a:prstGeom prst="flowChartProcess">
              <a:avLst/>
            </a:prstGeom>
            <a:solidFill>
              <a:srgbClr val="A0F3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94" name="AutoShape 61"/>
            <p:cNvSpPr>
              <a:spLocks noChangeArrowheads="1"/>
            </p:cNvSpPr>
            <p:nvPr/>
          </p:nvSpPr>
          <p:spPr bwMode="auto">
            <a:xfrm>
              <a:off x="288" y="2688"/>
              <a:ext cx="624" cy="288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CIR Working</a:t>
              </a:r>
              <a:br>
                <a:rPr lang="en-US" sz="900" b="1" dirty="0"/>
              </a:br>
              <a:r>
                <a:rPr lang="en-US" sz="900" b="1" dirty="0"/>
                <a:t>Group</a:t>
              </a:r>
            </a:p>
            <a:p>
              <a:pPr algn="ctr"/>
              <a:r>
                <a:rPr lang="en-US" sz="900" dirty="0"/>
                <a:t>(Product </a:t>
              </a:r>
              <a:r>
                <a:rPr lang="en-US" sz="900" i="1" dirty="0"/>
                <a:t>x</a:t>
              </a:r>
              <a:r>
                <a:rPr lang="en-US" sz="900" dirty="0"/>
                <a:t>)</a:t>
              </a:r>
            </a:p>
          </p:txBody>
        </p:sp>
      </p:grpSp>
      <p:grpSp>
        <p:nvGrpSpPr>
          <p:cNvPr id="17450" name="Group 62"/>
          <p:cNvGrpSpPr>
            <a:grpSpLocks/>
          </p:cNvGrpSpPr>
          <p:nvPr/>
        </p:nvGrpSpPr>
        <p:grpSpPr bwMode="auto">
          <a:xfrm>
            <a:off x="4906963" y="5811838"/>
            <a:ext cx="1039812" cy="690562"/>
            <a:chOff x="288" y="2688"/>
            <a:chExt cx="720" cy="480"/>
          </a:xfrm>
        </p:grpSpPr>
        <p:sp>
          <p:nvSpPr>
            <p:cNvPr id="17485" name="AutoShape 63"/>
            <p:cNvSpPr>
              <a:spLocks noChangeArrowheads="1"/>
            </p:cNvSpPr>
            <p:nvPr/>
          </p:nvSpPr>
          <p:spPr bwMode="auto">
            <a:xfrm>
              <a:off x="384" y="2880"/>
              <a:ext cx="624" cy="288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6" name="AutoShape 64"/>
            <p:cNvSpPr>
              <a:spLocks noChangeArrowheads="1"/>
            </p:cNvSpPr>
            <p:nvPr/>
          </p:nvSpPr>
          <p:spPr bwMode="auto">
            <a:xfrm>
              <a:off x="360" y="2832"/>
              <a:ext cx="624" cy="288"/>
            </a:xfrm>
            <a:prstGeom prst="flowChartProcess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7" name="AutoShape 65"/>
            <p:cNvSpPr>
              <a:spLocks noChangeArrowheads="1"/>
            </p:cNvSpPr>
            <p:nvPr/>
          </p:nvSpPr>
          <p:spPr bwMode="auto">
            <a:xfrm>
              <a:off x="336" y="2784"/>
              <a:ext cx="624" cy="288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8" name="AutoShape 66"/>
            <p:cNvSpPr>
              <a:spLocks noChangeArrowheads="1"/>
            </p:cNvSpPr>
            <p:nvPr/>
          </p:nvSpPr>
          <p:spPr bwMode="auto">
            <a:xfrm>
              <a:off x="312" y="2736"/>
              <a:ext cx="624" cy="288"/>
            </a:xfrm>
            <a:prstGeom prst="flowChartProcess">
              <a:avLst/>
            </a:prstGeom>
            <a:solidFill>
              <a:srgbClr val="A0F3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9" name="AutoShape 67"/>
            <p:cNvSpPr>
              <a:spLocks noChangeArrowheads="1"/>
            </p:cNvSpPr>
            <p:nvPr/>
          </p:nvSpPr>
          <p:spPr bwMode="auto">
            <a:xfrm>
              <a:off x="288" y="2688"/>
              <a:ext cx="624" cy="288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Standards </a:t>
              </a:r>
              <a:br>
                <a:rPr lang="en-US" sz="900" b="1" dirty="0"/>
              </a:br>
              <a:r>
                <a:rPr lang="en-US" sz="900" b="1" dirty="0"/>
                <a:t>Working Group</a:t>
              </a:r>
            </a:p>
            <a:p>
              <a:pPr algn="ctr"/>
              <a:r>
                <a:rPr lang="en-US" sz="900" dirty="0"/>
                <a:t>(Standard </a:t>
              </a:r>
              <a:r>
                <a:rPr lang="en-US" sz="900" i="1" dirty="0"/>
                <a:t>x</a:t>
              </a:r>
              <a:r>
                <a:rPr lang="en-US" sz="900" dirty="0"/>
                <a:t>)</a:t>
              </a:r>
            </a:p>
          </p:txBody>
        </p:sp>
      </p:grpSp>
      <p:cxnSp>
        <p:nvCxnSpPr>
          <p:cNvPr id="17451" name="AutoShape 68"/>
          <p:cNvCxnSpPr>
            <a:cxnSpLocks noChangeShapeType="1"/>
            <a:stCxn id="17426" idx="2"/>
            <a:endCxn id="17489" idx="0"/>
          </p:cNvCxnSpPr>
          <p:nvPr/>
        </p:nvCxnSpPr>
        <p:spPr bwMode="auto">
          <a:xfrm rot="16200000" flipH="1">
            <a:off x="5114925" y="5568950"/>
            <a:ext cx="207963" cy="277813"/>
          </a:xfrm>
          <a:prstGeom prst="bentConnector3">
            <a:avLst>
              <a:gd name="adj1" fmla="val 4962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17452" name="Line 69"/>
          <p:cNvSpPr>
            <a:spLocks noChangeShapeType="1"/>
          </p:cNvSpPr>
          <p:nvPr/>
        </p:nvSpPr>
        <p:spPr bwMode="auto">
          <a:xfrm>
            <a:off x="406400" y="6724650"/>
            <a:ext cx="1803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53" name="Rectangle 70"/>
          <p:cNvSpPr>
            <a:spLocks noChangeArrowheads="1"/>
          </p:cNvSpPr>
          <p:nvPr/>
        </p:nvSpPr>
        <p:spPr bwMode="auto">
          <a:xfrm>
            <a:off x="2211388" y="6613525"/>
            <a:ext cx="1358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/>
              <a:t>Development Stage</a:t>
            </a:r>
          </a:p>
        </p:txBody>
      </p:sp>
      <p:cxnSp>
        <p:nvCxnSpPr>
          <p:cNvPr id="17454" name="AutoShape 71"/>
          <p:cNvCxnSpPr>
            <a:cxnSpLocks noChangeShapeType="1"/>
            <a:stCxn id="17430" idx="3"/>
            <a:endCxn id="17484" idx="1"/>
          </p:cNvCxnSpPr>
          <p:nvPr/>
        </p:nvCxnSpPr>
        <p:spPr bwMode="auto">
          <a:xfrm>
            <a:off x="7716838" y="2792413"/>
            <a:ext cx="238125" cy="2651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55" name="AutoShape 72"/>
          <p:cNvCxnSpPr>
            <a:cxnSpLocks noChangeShapeType="1"/>
            <a:stCxn id="17431" idx="3"/>
            <a:endCxn id="17484" idx="1"/>
          </p:cNvCxnSpPr>
          <p:nvPr/>
        </p:nvCxnSpPr>
        <p:spPr bwMode="auto">
          <a:xfrm flipV="1">
            <a:off x="7716838" y="3057525"/>
            <a:ext cx="238125" cy="228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sp>
        <p:nvSpPr>
          <p:cNvPr id="17456" name="Rectangle 73"/>
          <p:cNvSpPr>
            <a:spLocks noChangeArrowheads="1"/>
          </p:cNvSpPr>
          <p:nvPr/>
        </p:nvSpPr>
        <p:spPr bwMode="auto">
          <a:xfrm>
            <a:off x="423863" y="4514850"/>
            <a:ext cx="95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Activity</a:t>
            </a:r>
            <a:br>
              <a:rPr lang="en-US" sz="1000" b="1" dirty="0"/>
            </a:br>
            <a:r>
              <a:rPr lang="en-US" sz="1000" b="1" dirty="0"/>
              <a:t>Management</a:t>
            </a:r>
          </a:p>
        </p:txBody>
      </p:sp>
      <p:sp>
        <p:nvSpPr>
          <p:cNvPr id="17457" name="Line 74"/>
          <p:cNvSpPr>
            <a:spLocks noChangeShapeType="1"/>
          </p:cNvSpPr>
          <p:nvPr/>
        </p:nvSpPr>
        <p:spPr bwMode="auto">
          <a:xfrm>
            <a:off x="1230313" y="4654550"/>
            <a:ext cx="2079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58" name="Line 75"/>
          <p:cNvSpPr>
            <a:spLocks noChangeShapeType="1"/>
          </p:cNvSpPr>
          <p:nvPr/>
        </p:nvSpPr>
        <p:spPr bwMode="auto">
          <a:xfrm>
            <a:off x="1160463" y="4860925"/>
            <a:ext cx="139700" cy="1381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59" name="Rectangle 76"/>
          <p:cNvSpPr>
            <a:spLocks noChangeArrowheads="1"/>
          </p:cNvSpPr>
          <p:nvPr/>
        </p:nvSpPr>
        <p:spPr bwMode="auto">
          <a:xfrm>
            <a:off x="5967413" y="5897563"/>
            <a:ext cx="26479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 dirty="0"/>
              <a:t>Execution</a:t>
            </a:r>
          </a:p>
          <a:p>
            <a:pPr algn="ctr"/>
            <a:r>
              <a:rPr lang="en-US" sz="1000" dirty="0"/>
              <a:t>(Algorithm Generalization and Maintenance,</a:t>
            </a:r>
          </a:p>
          <a:p>
            <a:pPr algn="ctr"/>
            <a:r>
              <a:rPr lang="en-US" sz="1000" dirty="0"/>
              <a:t>CDR Production and Validation)</a:t>
            </a:r>
          </a:p>
        </p:txBody>
      </p:sp>
      <p:sp>
        <p:nvSpPr>
          <p:cNvPr id="17460" name="AutoShape 77"/>
          <p:cNvSpPr>
            <a:spLocks noChangeArrowheads="1"/>
          </p:cNvSpPr>
          <p:nvPr/>
        </p:nvSpPr>
        <p:spPr bwMode="auto">
          <a:xfrm>
            <a:off x="5929313" y="2387600"/>
            <a:ext cx="1017587" cy="338138"/>
          </a:xfrm>
          <a:prstGeom prst="flowChartProcess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/>
              <a:t>CDR Joint</a:t>
            </a:r>
            <a:br>
              <a:rPr lang="en-US" sz="900" b="1" dirty="0"/>
            </a:br>
            <a:r>
              <a:rPr lang="en-US" sz="900" b="1" dirty="0"/>
              <a:t>Working Group</a:t>
            </a:r>
          </a:p>
        </p:txBody>
      </p:sp>
      <p:sp>
        <p:nvSpPr>
          <p:cNvPr id="17461" name="AutoShape 78"/>
          <p:cNvSpPr>
            <a:spLocks noChangeArrowheads="1"/>
          </p:cNvSpPr>
          <p:nvPr/>
        </p:nvSpPr>
        <p:spPr bwMode="auto">
          <a:xfrm>
            <a:off x="2825750" y="1198563"/>
            <a:ext cx="1525588" cy="484187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NESDIS</a:t>
            </a:r>
            <a:endParaRPr lang="en-US" sz="900" dirty="0"/>
          </a:p>
        </p:txBody>
      </p:sp>
      <p:sp>
        <p:nvSpPr>
          <p:cNvPr id="17462" name="AutoShape 79"/>
          <p:cNvSpPr>
            <a:spLocks noChangeArrowheads="1"/>
          </p:cNvSpPr>
          <p:nvPr/>
        </p:nvSpPr>
        <p:spPr bwMode="auto">
          <a:xfrm>
            <a:off x="4837113" y="1198563"/>
            <a:ext cx="1527175" cy="484187"/>
          </a:xfrm>
          <a:prstGeom prst="flowChartProcess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NOAA Science</a:t>
            </a:r>
            <a:br>
              <a:rPr lang="en-US" sz="1200" b="1" dirty="0"/>
            </a:br>
            <a:r>
              <a:rPr lang="en-US" sz="1200" b="1" dirty="0"/>
              <a:t>Advisory Board</a:t>
            </a:r>
            <a:endParaRPr lang="en-US" sz="900" dirty="0"/>
          </a:p>
        </p:txBody>
      </p:sp>
      <p:cxnSp>
        <p:nvCxnSpPr>
          <p:cNvPr id="17463" name="AutoShape 80"/>
          <p:cNvCxnSpPr>
            <a:cxnSpLocks noChangeShapeType="1"/>
            <a:stCxn id="17462" idx="2"/>
            <a:endCxn id="17460" idx="0"/>
          </p:cNvCxnSpPr>
          <p:nvPr/>
        </p:nvCxnSpPr>
        <p:spPr bwMode="auto">
          <a:xfrm rot="16200000" flipH="1">
            <a:off x="5667375" y="1616075"/>
            <a:ext cx="704850" cy="838200"/>
          </a:xfrm>
          <a:prstGeom prst="bentConnector3">
            <a:avLst>
              <a:gd name="adj1" fmla="val 49773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cxnSp>
        <p:nvCxnSpPr>
          <p:cNvPr id="17464" name="AutoShape 81"/>
          <p:cNvCxnSpPr>
            <a:cxnSpLocks noChangeShapeType="1"/>
            <a:stCxn id="17461" idx="2"/>
            <a:endCxn id="17437" idx="0"/>
          </p:cNvCxnSpPr>
          <p:nvPr/>
        </p:nvCxnSpPr>
        <p:spPr bwMode="auto">
          <a:xfrm rot="5400000">
            <a:off x="3486150" y="1785938"/>
            <a:ext cx="206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65" name="AutoShape 82"/>
          <p:cNvSpPr>
            <a:spLocks noChangeArrowheads="1"/>
          </p:cNvSpPr>
          <p:nvPr/>
        </p:nvSpPr>
        <p:spPr bwMode="auto">
          <a:xfrm>
            <a:off x="536575" y="1474788"/>
            <a:ext cx="912813" cy="195262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NCDC</a:t>
            </a:r>
          </a:p>
        </p:txBody>
      </p:sp>
      <p:sp>
        <p:nvSpPr>
          <p:cNvPr id="17466" name="AutoShape 83"/>
          <p:cNvSpPr>
            <a:spLocks noChangeArrowheads="1"/>
          </p:cNvSpPr>
          <p:nvPr/>
        </p:nvSpPr>
        <p:spPr bwMode="auto">
          <a:xfrm>
            <a:off x="536575" y="1751013"/>
            <a:ext cx="912813" cy="195262"/>
          </a:xfrm>
          <a:prstGeom prst="flowChart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Other NOAA</a:t>
            </a:r>
          </a:p>
        </p:txBody>
      </p:sp>
      <p:sp>
        <p:nvSpPr>
          <p:cNvPr id="17467" name="AutoShape 84"/>
          <p:cNvSpPr>
            <a:spLocks noChangeArrowheads="1"/>
          </p:cNvSpPr>
          <p:nvPr/>
        </p:nvSpPr>
        <p:spPr bwMode="auto">
          <a:xfrm>
            <a:off x="536575" y="2027238"/>
            <a:ext cx="912813" cy="195262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Federal</a:t>
            </a:r>
          </a:p>
        </p:txBody>
      </p:sp>
      <p:sp>
        <p:nvSpPr>
          <p:cNvPr id="17468" name="AutoShape 85"/>
          <p:cNvSpPr>
            <a:spLocks noChangeArrowheads="1"/>
          </p:cNvSpPr>
          <p:nvPr/>
        </p:nvSpPr>
        <p:spPr bwMode="auto">
          <a:xfrm>
            <a:off x="536575" y="2305050"/>
            <a:ext cx="912813" cy="193675"/>
          </a:xfrm>
          <a:prstGeom prst="flowChartProcess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Academia/Industry</a:t>
            </a:r>
          </a:p>
        </p:txBody>
      </p:sp>
      <p:sp>
        <p:nvSpPr>
          <p:cNvPr id="17469" name="AutoShape 86"/>
          <p:cNvSpPr>
            <a:spLocks noChangeArrowheads="1"/>
          </p:cNvSpPr>
          <p:nvPr/>
        </p:nvSpPr>
        <p:spPr bwMode="auto">
          <a:xfrm>
            <a:off x="536575" y="2581275"/>
            <a:ext cx="912813" cy="193675"/>
          </a:xfrm>
          <a:prstGeom prst="flowChartProcess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Cooperative Inst.</a:t>
            </a:r>
          </a:p>
        </p:txBody>
      </p:sp>
      <p:sp>
        <p:nvSpPr>
          <p:cNvPr id="17470" name="Text Box 87"/>
          <p:cNvSpPr txBox="1">
            <a:spLocks noChangeArrowheads="1"/>
          </p:cNvSpPr>
          <p:nvPr/>
        </p:nvSpPr>
        <p:spPr bwMode="auto">
          <a:xfrm>
            <a:off x="674688" y="1203325"/>
            <a:ext cx="63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/>
              <a:t>Legend</a:t>
            </a:r>
          </a:p>
        </p:txBody>
      </p:sp>
      <p:sp>
        <p:nvSpPr>
          <p:cNvPr id="17471" name="Rectangle 88"/>
          <p:cNvSpPr>
            <a:spLocks noChangeArrowheads="1"/>
          </p:cNvSpPr>
          <p:nvPr/>
        </p:nvSpPr>
        <p:spPr bwMode="auto">
          <a:xfrm>
            <a:off x="466725" y="1406525"/>
            <a:ext cx="1044575" cy="1433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17472" name="AutoShape 89"/>
          <p:cNvCxnSpPr>
            <a:cxnSpLocks noChangeShapeType="1"/>
            <a:stCxn id="17411" idx="2"/>
            <a:endCxn id="17414" idx="0"/>
          </p:cNvCxnSpPr>
          <p:nvPr/>
        </p:nvCxnSpPr>
        <p:spPr bwMode="auto">
          <a:xfrm>
            <a:off x="4560888" y="3201988"/>
            <a:ext cx="0" cy="1244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73" name="Rectangle 90"/>
          <p:cNvSpPr>
            <a:spLocks noGrp="1" noChangeArrowheads="1"/>
          </p:cNvSpPr>
          <p:nvPr>
            <p:ph type="title"/>
          </p:nvPr>
        </p:nvSpPr>
        <p:spPr>
          <a:xfrm>
            <a:off x="204788" y="28575"/>
            <a:ext cx="8732837" cy="990600"/>
          </a:xfrm>
          <a:noFill/>
        </p:spPr>
        <p:txBody>
          <a:bodyPr/>
          <a:lstStyle/>
          <a:p>
            <a:pPr eaLnBrk="1" hangingPunct="1"/>
            <a:r>
              <a:rPr lang="en-US" sz="2800" dirty="0" smtClean="0"/>
              <a:t>Project Office Organization and Relationships</a:t>
            </a:r>
          </a:p>
        </p:txBody>
      </p:sp>
      <p:sp>
        <p:nvSpPr>
          <p:cNvPr id="17474" name="AutoShape 91"/>
          <p:cNvSpPr>
            <a:spLocks noChangeArrowheads="1"/>
          </p:cNvSpPr>
          <p:nvPr/>
        </p:nvSpPr>
        <p:spPr bwMode="auto">
          <a:xfrm>
            <a:off x="3238500" y="3325813"/>
            <a:ext cx="854075" cy="43815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Project</a:t>
            </a:r>
            <a:br>
              <a:rPr lang="en-US" sz="800" b="1" dirty="0"/>
            </a:br>
            <a:r>
              <a:rPr lang="en-US" sz="800" b="1" dirty="0"/>
              <a:t>Scientist</a:t>
            </a:r>
          </a:p>
          <a:p>
            <a:pPr algn="ctr"/>
            <a:r>
              <a:rPr lang="en-US" sz="800" dirty="0"/>
              <a:t>H. Zhang (Acting)</a:t>
            </a:r>
          </a:p>
        </p:txBody>
      </p:sp>
      <p:sp>
        <p:nvSpPr>
          <p:cNvPr id="17475" name="AutoShape 92"/>
          <p:cNvSpPr>
            <a:spLocks noChangeArrowheads="1"/>
          </p:cNvSpPr>
          <p:nvPr/>
        </p:nvSpPr>
        <p:spPr bwMode="auto">
          <a:xfrm>
            <a:off x="5035550" y="3810000"/>
            <a:ext cx="854075" cy="43815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Business</a:t>
            </a:r>
            <a:br>
              <a:rPr lang="en-US" sz="800" b="1" dirty="0"/>
            </a:br>
            <a:r>
              <a:rPr lang="en-US" sz="800" b="1" dirty="0"/>
              <a:t>Management</a:t>
            </a:r>
          </a:p>
          <a:p>
            <a:pPr algn="ctr"/>
            <a:r>
              <a:rPr lang="en-US" sz="800" dirty="0"/>
              <a:t>L. Statler (Acting)</a:t>
            </a:r>
          </a:p>
        </p:txBody>
      </p:sp>
      <p:sp>
        <p:nvSpPr>
          <p:cNvPr id="17476" name="AutoShape 93"/>
          <p:cNvSpPr>
            <a:spLocks noChangeArrowheads="1"/>
          </p:cNvSpPr>
          <p:nvPr/>
        </p:nvSpPr>
        <p:spPr bwMode="auto">
          <a:xfrm>
            <a:off x="5035550" y="3325813"/>
            <a:ext cx="854075" cy="438150"/>
          </a:xfrm>
          <a:prstGeom prst="flowChart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" b="1" dirty="0"/>
              <a:t>Chief Engineer</a:t>
            </a:r>
          </a:p>
          <a:p>
            <a:pPr algn="ctr"/>
            <a:r>
              <a:rPr lang="en-US" sz="800" dirty="0"/>
              <a:t>D. Saunders</a:t>
            </a:r>
            <a:br>
              <a:rPr lang="en-US" sz="800" dirty="0"/>
            </a:br>
            <a:r>
              <a:rPr lang="en-US" sz="800" dirty="0"/>
              <a:t>(Acting)</a:t>
            </a:r>
          </a:p>
        </p:txBody>
      </p:sp>
      <p:cxnSp>
        <p:nvCxnSpPr>
          <p:cNvPr id="17477" name="AutoShape 94"/>
          <p:cNvCxnSpPr>
            <a:cxnSpLocks noChangeShapeType="1"/>
            <a:endCxn id="17475" idx="1"/>
          </p:cNvCxnSpPr>
          <p:nvPr/>
        </p:nvCxnSpPr>
        <p:spPr bwMode="auto">
          <a:xfrm flipV="1">
            <a:off x="4556125" y="4029075"/>
            <a:ext cx="479425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78" name="AutoShape 95"/>
          <p:cNvSpPr>
            <a:spLocks noChangeArrowheads="1"/>
          </p:cNvSpPr>
          <p:nvPr/>
        </p:nvSpPr>
        <p:spPr bwMode="auto">
          <a:xfrm>
            <a:off x="6503988" y="1193800"/>
            <a:ext cx="1527175" cy="493713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 dirty="0"/>
              <a:t>NASA Science</a:t>
            </a:r>
            <a:br>
              <a:rPr lang="en-US" sz="1200" b="1" dirty="0"/>
            </a:br>
            <a:r>
              <a:rPr lang="en-US" sz="1200" b="1" dirty="0"/>
              <a:t>Advisory Board</a:t>
            </a:r>
            <a:endParaRPr lang="en-US" sz="900" dirty="0"/>
          </a:p>
        </p:txBody>
      </p:sp>
      <p:cxnSp>
        <p:nvCxnSpPr>
          <p:cNvPr id="17479" name="AutoShape 96"/>
          <p:cNvCxnSpPr>
            <a:cxnSpLocks noChangeShapeType="1"/>
            <a:stCxn id="17478" idx="2"/>
            <a:endCxn id="17460" idx="0"/>
          </p:cNvCxnSpPr>
          <p:nvPr/>
        </p:nvCxnSpPr>
        <p:spPr bwMode="auto">
          <a:xfrm rot="5400000">
            <a:off x="6503194" y="1623219"/>
            <a:ext cx="700087" cy="828675"/>
          </a:xfrm>
          <a:prstGeom prst="bentConnector3">
            <a:avLst>
              <a:gd name="adj1" fmla="val 49889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</p:cxnSp>
      <p:grpSp>
        <p:nvGrpSpPr>
          <p:cNvPr id="17480" name="Group 97"/>
          <p:cNvGrpSpPr>
            <a:grpSpLocks/>
          </p:cNvGrpSpPr>
          <p:nvPr/>
        </p:nvGrpSpPr>
        <p:grpSpPr bwMode="auto">
          <a:xfrm>
            <a:off x="7954963" y="2830513"/>
            <a:ext cx="973137" cy="604837"/>
            <a:chOff x="5011" y="1783"/>
            <a:chExt cx="613" cy="381"/>
          </a:xfrm>
        </p:grpSpPr>
        <p:sp>
          <p:nvSpPr>
            <p:cNvPr id="17482" name="AutoShape 98"/>
            <p:cNvSpPr>
              <a:spLocks noChangeArrowheads="1"/>
            </p:cNvSpPr>
            <p:nvPr/>
          </p:nvSpPr>
          <p:spPr bwMode="auto">
            <a:xfrm>
              <a:off x="5056" y="1878"/>
              <a:ext cx="568" cy="286"/>
            </a:xfrm>
            <a:prstGeom prst="flowChartProcess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3" name="AutoShape 99"/>
            <p:cNvSpPr>
              <a:spLocks noChangeArrowheads="1"/>
            </p:cNvSpPr>
            <p:nvPr/>
          </p:nvSpPr>
          <p:spPr bwMode="auto">
            <a:xfrm>
              <a:off x="5031" y="1830"/>
              <a:ext cx="567" cy="287"/>
            </a:xfrm>
            <a:prstGeom prst="flowChartProcess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900" dirty="0"/>
            </a:p>
          </p:txBody>
        </p:sp>
        <p:sp>
          <p:nvSpPr>
            <p:cNvPr id="17484" name="AutoShape 100"/>
            <p:cNvSpPr>
              <a:spLocks noChangeArrowheads="1"/>
            </p:cNvSpPr>
            <p:nvPr/>
          </p:nvSpPr>
          <p:spPr bwMode="auto">
            <a:xfrm>
              <a:off x="5011" y="1783"/>
              <a:ext cx="568" cy="286"/>
            </a:xfrm>
            <a:prstGeom prst="flowChartProcess">
              <a:avLst/>
            </a:prstGeom>
            <a:solidFill>
              <a:srgbClr val="00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 dirty="0"/>
                <a:t>Research &amp;</a:t>
              </a:r>
              <a:br>
                <a:rPr lang="en-US" sz="900" b="1" dirty="0"/>
              </a:br>
              <a:r>
                <a:rPr lang="en-US" sz="900" b="1" dirty="0"/>
                <a:t>Early </a:t>
              </a:r>
              <a:br>
                <a:rPr lang="en-US" sz="900" b="1" dirty="0"/>
              </a:br>
              <a:r>
                <a:rPr lang="en-US" sz="900" b="1" dirty="0"/>
                <a:t>Development</a:t>
              </a:r>
            </a:p>
          </p:txBody>
        </p:sp>
      </p:grpSp>
      <p:cxnSp>
        <p:nvCxnSpPr>
          <p:cNvPr id="17481" name="AutoShape 101"/>
          <p:cNvCxnSpPr>
            <a:cxnSpLocks noChangeShapeType="1"/>
            <a:stCxn id="17475" idx="3"/>
            <a:endCxn id="17424" idx="1"/>
          </p:cNvCxnSpPr>
          <p:nvPr/>
        </p:nvCxnSpPr>
        <p:spPr bwMode="auto">
          <a:xfrm flipV="1">
            <a:off x="5889625" y="4027488"/>
            <a:ext cx="2159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02" name="Rectangle 101"/>
          <p:cNvSpPr/>
          <p:nvPr/>
        </p:nvSpPr>
        <p:spPr>
          <a:xfrm>
            <a:off x="5895833" y="6605752"/>
            <a:ext cx="3248167" cy="25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49007" y="6448097"/>
            <a:ext cx="3294993" cy="409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1774825"/>
            <a:ext cx="8650288" cy="448945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Motivation for Climate Data Records (CDRs)</a:t>
            </a:r>
          </a:p>
          <a:p>
            <a:pPr eaLnBrk="1" hangingPunct="1"/>
            <a:r>
              <a:rPr lang="en-US" sz="2800" dirty="0" smtClean="0"/>
              <a:t>Context and Content of a Systematic Project</a:t>
            </a:r>
          </a:p>
          <a:p>
            <a:pPr eaLnBrk="1" hangingPunct="1"/>
            <a:r>
              <a:rPr lang="en-US" sz="2800" dirty="0" smtClean="0"/>
              <a:t>Notional Research-to-Operations Flow</a:t>
            </a:r>
          </a:p>
          <a:p>
            <a:pPr eaLnBrk="1" hangingPunct="1"/>
            <a:r>
              <a:rPr lang="en-US" sz="2800" dirty="0" smtClean="0"/>
              <a:t>SDS Project Organization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pcc fig for tkar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0"/>
            <a:ext cx="32591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14325"/>
            <a:ext cx="4800600" cy="9779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Long Term Records are Needed to Determine True IPCC Projection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45720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IPCC model projections for temperature, precipitation, and sea ice vary greatly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Mitigation and adaptation strategies depend critically on identifying which models are best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Only high quality, sustained CDRs can validate climate model projections into the decades ahead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0" y="6477000"/>
            <a:ext cx="24257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dirty="0"/>
              <a:t>*Resolution scale in Panel 1 is notional only.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477000" y="657225"/>
            <a:ext cx="254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5257800" y="4038600"/>
            <a:ext cx="3733800" cy="2590800"/>
          </a:xfrm>
          <a:prstGeom prst="rect">
            <a:avLst/>
          </a:prstGeom>
          <a:solidFill>
            <a:schemeClr val="tx1"/>
          </a:solidFill>
          <a:ln w="158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5257800" y="1295400"/>
            <a:ext cx="3733800" cy="2590800"/>
          </a:xfrm>
          <a:prstGeom prst="rect">
            <a:avLst/>
          </a:prstGeom>
          <a:solidFill>
            <a:schemeClr val="tx1"/>
          </a:solidFill>
          <a:ln w="158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76213"/>
            <a:ext cx="8785225" cy="91281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Ozone CDR Used To Validate Models and Verify International Treaties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68438"/>
            <a:ext cx="4495800" cy="224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Ozone is adjusted to NOAA-9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Validated against  Dobson Stations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Reprocessed when new algorithms are developed by joint NOAA/NASA team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Compared with models</a:t>
            </a:r>
          </a:p>
          <a:p>
            <a:pPr eaLnBrk="1" hangingPunct="1">
              <a:lnSpc>
                <a:spcPct val="90000"/>
              </a:lnSpc>
            </a:pPr>
            <a:endParaRPr lang="en-US" sz="1800" dirty="0" smtClean="0"/>
          </a:p>
        </p:txBody>
      </p:sp>
      <p:pic>
        <p:nvPicPr>
          <p:cNvPr id="1031" name="Picture 6" descr="sbuv2adj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334000" y="1344613"/>
            <a:ext cx="3602038" cy="2465387"/>
          </a:xfrm>
          <a:noFill/>
        </p:spPr>
      </p:pic>
      <p:pic>
        <p:nvPicPr>
          <p:cNvPr id="1032" name="Picture 7" descr="Dobs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4057650"/>
            <a:ext cx="35941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457200" y="4038600"/>
          <a:ext cx="3886200" cy="2590800"/>
        </p:xfrm>
        <a:graphic>
          <a:graphicData uri="http://schemas.openxmlformats.org/presentationml/2006/ole">
            <p:oleObj spid="_x0000_s1026" name="Image" r:id="rId5" imgW="4180952" imgH="3323810" progId="">
              <p:embed/>
            </p:oleObj>
          </a:graphicData>
        </a:graphic>
      </p:graphicFrame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343400" y="167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3962400" y="2057400"/>
            <a:ext cx="12192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35814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95833" y="6637282"/>
            <a:ext cx="3248167" cy="220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86100" y="2152650"/>
            <a:ext cx="25908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/>
              <a:t>Sensor Data</a:t>
            </a:r>
            <a:br>
              <a:rPr lang="en-US" sz="1200" b="1" dirty="0"/>
            </a:br>
            <a:r>
              <a:rPr lang="en-US" sz="1200" b="1" dirty="0"/>
              <a:t>Records (SDRs)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962400" y="3175000"/>
            <a:ext cx="3313113" cy="3073400"/>
          </a:xfrm>
          <a:prstGeom prst="rect">
            <a:avLst/>
          </a:prstGeom>
          <a:solidFill>
            <a:srgbClr val="66FF33">
              <a:alpha val="38039"/>
            </a:srgbClr>
          </a:solidFill>
          <a:ln w="38100">
            <a:solidFill>
              <a:schemeClr val="bg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362200" y="1339850"/>
            <a:ext cx="4038600" cy="36671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Data (Direct &amp; Remotely Sensed)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625975" y="3252788"/>
            <a:ext cx="1447800" cy="558800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en-US" sz="1200" b="1" dirty="0"/>
              <a:t>Fundamental Climate Data Records (FCDRs)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360863" y="4789488"/>
            <a:ext cx="1976437" cy="457200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/>
              <a:t>Thematic Climate </a:t>
            </a:r>
            <a:br>
              <a:rPr lang="en-US" sz="1200" b="1" dirty="0"/>
            </a:br>
            <a:r>
              <a:rPr lang="en-US" sz="1200" b="1" dirty="0"/>
              <a:t>Data Records (TCDRs)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334000" y="260032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Homogenization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and Calibration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495800" y="169545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Time-tagged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Geo-Referenced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352800" y="2592388"/>
            <a:ext cx="0" cy="584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5349875" y="2590800"/>
            <a:ext cx="0" cy="614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349875" y="3829050"/>
            <a:ext cx="0" cy="9636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75150" y="1676400"/>
            <a:ext cx="0" cy="4524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866900" y="2590800"/>
            <a:ext cx="14478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Converted to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Bio-Geophysical Variables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2514600" y="3233738"/>
            <a:ext cx="1295400" cy="639762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/>
              <a:t>Environmental</a:t>
            </a:r>
            <a:br>
              <a:rPr lang="en-US" sz="1200" b="1" dirty="0"/>
            </a:br>
            <a:r>
              <a:rPr lang="en-US" sz="1200" b="1" dirty="0"/>
              <a:t>Data Records</a:t>
            </a:r>
            <a:br>
              <a:rPr lang="en-US" sz="1200" b="1" dirty="0"/>
            </a:br>
            <a:r>
              <a:rPr lang="en-US" sz="1200" b="1" dirty="0"/>
              <a:t>(EDRs)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867150" y="3868738"/>
            <a:ext cx="1447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Converted to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Bio-Geophysical Variables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0" y="-228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Lucida Sans" pitchFamily="34" charset="0"/>
              </a:rPr>
              <a:t>Weather vs. Climate Processing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363538" y="639763"/>
            <a:ext cx="835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/>
              <a:t>Distinct Paths, Technologies, and Timelines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4300538" y="5648325"/>
            <a:ext cx="2098675" cy="457200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/>
              <a:t>Climate Information Records (CIRs)</a:t>
            </a: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5349875" y="5222875"/>
            <a:ext cx="0" cy="4159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8212" name="AutoShape 20"/>
          <p:cNvCxnSpPr>
            <a:cxnSpLocks noChangeShapeType="1"/>
            <a:stCxn id="8197" idx="3"/>
            <a:endCxn id="8210" idx="3"/>
          </p:cNvCxnSpPr>
          <p:nvPr/>
        </p:nvCxnSpPr>
        <p:spPr bwMode="auto">
          <a:xfrm>
            <a:off x="6073775" y="3532188"/>
            <a:ext cx="325438" cy="2344737"/>
          </a:xfrm>
          <a:prstGeom prst="curvedConnector3">
            <a:avLst>
              <a:gd name="adj1" fmla="val 170245"/>
            </a:avLst>
          </a:prstGeom>
          <a:noFill/>
          <a:ln w="57150">
            <a:solidFill>
              <a:srgbClr val="B2B2B2"/>
            </a:solidFill>
            <a:round/>
            <a:headEnd/>
            <a:tailEnd type="triangle" w="med" len="med"/>
          </a:ln>
        </p:spPr>
      </p:cxn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096000" y="3581400"/>
            <a:ext cx="1371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Climate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Data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Records or Homogenized Time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Series</a:t>
            </a: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1538288" y="1233488"/>
            <a:ext cx="3978275" cy="3352800"/>
          </a:xfrm>
          <a:prstGeom prst="wedgeEllipseCallout">
            <a:avLst>
              <a:gd name="adj1" fmla="val -41898"/>
              <a:gd name="adj2" fmla="val 6747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200" dirty="0">
              <a:latin typeface="Times New Roman" pitchFamily="18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079500" y="5178425"/>
            <a:ext cx="1530350" cy="854075"/>
          </a:xfrm>
          <a:prstGeom prst="rect">
            <a:avLst/>
          </a:prstGeom>
          <a:solidFill>
            <a:srgbClr val="FF66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Operational</a:t>
            </a:r>
            <a:br>
              <a:rPr lang="en-US" sz="1600" dirty="0"/>
            </a:br>
            <a:r>
              <a:rPr lang="en-US" sz="1600" dirty="0"/>
              <a:t>and</a:t>
            </a:r>
            <a:br>
              <a:rPr lang="en-US" sz="1600" dirty="0"/>
            </a:br>
            <a:r>
              <a:rPr lang="en-US" sz="1600" dirty="0"/>
              <a:t>Mature</a:t>
            </a:r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 flipH="1" flipV="1">
            <a:off x="3730625" y="2794000"/>
            <a:ext cx="3771900" cy="3716338"/>
          </a:xfrm>
          <a:prstGeom prst="wedgeEllipseCallout">
            <a:avLst>
              <a:gd name="adj1" fmla="val -57745"/>
              <a:gd name="adj2" fmla="val 6016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 sz="1200" dirty="0">
              <a:latin typeface="Times New Roman" pitchFamily="18" charset="0"/>
            </a:endParaRP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7010400" y="1997075"/>
            <a:ext cx="1905000" cy="338554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New </a:t>
            </a:r>
            <a:r>
              <a:rPr lang="en-US" sz="1600" dirty="0" smtClean="0"/>
              <a:t>CDR </a:t>
            </a:r>
            <a:r>
              <a:rPr lang="en-US" sz="1600" dirty="0"/>
              <a:t>Initiative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5334000" y="2600325"/>
            <a:ext cx="307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accent2"/>
                </a:solidFill>
              </a:rPr>
              <a:t>Homogenization 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and Calibration with heritage data sets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Scientific Data Stewardship (SDS)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3263" y="1493838"/>
            <a:ext cx="8229600" cy="48307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Scientific Data Stewardship is a systematic approach to observation, production, and preservation of essential climate information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Primary Outputs</a:t>
            </a:r>
          </a:p>
          <a:p>
            <a:pPr lvl="2" eaLnBrk="1" hangingPunct="1"/>
            <a:r>
              <a:rPr lang="en-US" dirty="0" smtClean="0"/>
              <a:t>Climate Data Records (CDRs)</a:t>
            </a:r>
          </a:p>
          <a:p>
            <a:pPr lvl="2" eaLnBrk="1" hangingPunct="1"/>
            <a:r>
              <a:rPr lang="en-US" dirty="0" smtClean="0"/>
              <a:t>Climate Information Records (CIRs)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28600"/>
            <a:ext cx="8410575" cy="8096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“Remanifestation” Study Provided Chance to Address Climate Science Needs from NPOESS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4830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NOAA has been providing Operational Climate Services through the National Climatic Data Center (NCDC) and the Climate Prediction Center (CPC) for many years (mainly focused on in situ data)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NCDC has recently participated in a Joint NASA-NOAA Working Group to restore climate sensors to NPOESS (following the Nunn-McCurdy restructure) and to begin operational production of satellite CDRs (beginning in FY09)</a:t>
            </a:r>
            <a:br>
              <a:rPr lang="en-US" sz="2400" dirty="0" smtClean="0"/>
            </a:b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NOAA’s FY 2009 Passback included $74M to mitigate the loss of climate sensors on NPOESS and to provide long term Climate Data records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Joint-Agency CDR Program Goals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339850"/>
            <a:ext cx="8448675" cy="48307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Incorporate NRC input</a:t>
            </a:r>
          </a:p>
          <a:p>
            <a:pPr eaLnBrk="1" hangingPunct="1"/>
            <a:r>
              <a:rPr lang="en-US" sz="2800" dirty="0" smtClean="0"/>
              <a:t>Devise and cost an end-to-end program</a:t>
            </a:r>
          </a:p>
          <a:p>
            <a:pPr lvl="1" eaLnBrk="1" hangingPunct="1"/>
            <a:r>
              <a:rPr lang="en-US" sz="2400" dirty="0" smtClean="0"/>
              <a:t>CDRs </a:t>
            </a:r>
            <a:r>
              <a:rPr lang="en-US" sz="2400" i="1" dirty="0" smtClean="0"/>
              <a:t>and</a:t>
            </a:r>
            <a:r>
              <a:rPr lang="en-US" sz="2400" dirty="0" smtClean="0"/>
              <a:t> Climate Information Records (CIRs)</a:t>
            </a:r>
          </a:p>
          <a:p>
            <a:pPr lvl="1" eaLnBrk="1" hangingPunct="1"/>
            <a:r>
              <a:rPr lang="en-US" sz="2400" dirty="0" smtClean="0"/>
              <a:t>Stakeholder-driven</a:t>
            </a:r>
          </a:p>
          <a:p>
            <a:pPr lvl="1" eaLnBrk="1" hangingPunct="1"/>
            <a:r>
              <a:rPr lang="en-US" sz="2400" b="1" dirty="0" smtClean="0"/>
              <a:t>Systematic</a:t>
            </a:r>
          </a:p>
          <a:p>
            <a:pPr lvl="1" eaLnBrk="1" hangingPunct="1"/>
            <a:r>
              <a:rPr lang="en-US" sz="2400" b="1" dirty="0" smtClean="0"/>
              <a:t>Comprehensive (GCOS, IPCC, NRC, CCSP, etc.)</a:t>
            </a:r>
          </a:p>
          <a:p>
            <a:pPr lvl="1" eaLnBrk="1" hangingPunct="1"/>
            <a:r>
              <a:rPr lang="en-US" sz="2400" b="1" dirty="0" smtClean="0"/>
              <a:t>Sustainable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800" dirty="0" smtClean="0"/>
              <a:t>Build on current investments and expertise</a:t>
            </a:r>
          </a:p>
          <a:p>
            <a:pPr lvl="1" eaLnBrk="1" hangingPunct="1"/>
            <a:r>
              <a:rPr lang="en-US" sz="2400" dirty="0" smtClean="0"/>
              <a:t>Interagency and International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9144000" cy="9779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Basis for Systematic R2O Transitioning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9713" y="1479550"/>
            <a:ext cx="8686800" cy="4830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CDRs develop through overlapping Research (RM) and Operational Missions (OM)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Joint agency cooperation on all science &amp; applications of each mission</a:t>
            </a:r>
            <a:br>
              <a:rPr lang="en-US" sz="1800" dirty="0" smtClean="0"/>
            </a:b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Research-to-Operations occurs as function of CDR maturity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Developed 6-Level Maturity Matrix to define path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Not all sensor products will become Level 6 CDRs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Research programs continue developing algorithm alternatives and advancements to challenge “released” Level 6 CDRs</a:t>
            </a:r>
            <a:br>
              <a:rPr lang="en-US" sz="1800" dirty="0" smtClean="0"/>
            </a:b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3 community groups coordinate and manage CDR evolution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u="sng" dirty="0" smtClean="0"/>
              <a:t>Working Group</a:t>
            </a:r>
            <a:r>
              <a:rPr lang="en-US" sz="1800" dirty="0" smtClean="0"/>
              <a:t>: Science team plans and executes development of CDR (1 per CDR subset)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u="sng" dirty="0" smtClean="0"/>
              <a:t>CDR Science Advisory Board</a:t>
            </a:r>
            <a:r>
              <a:rPr lang="en-US" sz="1800" dirty="0" smtClean="0"/>
              <a:t>: Senior climate scientists review and prioritize CDR planning and development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u="sng" dirty="0" smtClean="0"/>
              <a:t>Steering Committee</a:t>
            </a:r>
            <a:r>
              <a:rPr lang="en-US" sz="1800" dirty="0" smtClean="0"/>
              <a:t>:  Government senior scientists and managers coordinate budgetary matters and research-to-operations transitions</a:t>
            </a:r>
            <a:endParaRPr lang="en-US" sz="1800" u="sng" dirty="0" smtClean="0"/>
          </a:p>
          <a:p>
            <a:pPr lvl="1" eaLnBrk="1" hangingPunct="1">
              <a:lnSpc>
                <a:spcPct val="80000"/>
              </a:lnSpc>
            </a:pPr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895833" y="6496334"/>
            <a:ext cx="3248167" cy="361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Powder blue noaa-doc</Template>
  <TotalTime>27115</TotalTime>
  <Words>865</Words>
  <Application>Microsoft Office PowerPoint</Application>
  <PresentationFormat>On-screen Show (4:3)</PresentationFormat>
  <Paragraphs>188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1_Default Design</vt:lpstr>
      <vt:lpstr>Image</vt:lpstr>
      <vt:lpstr>Moving Climate Data Records from Research to Operations</vt:lpstr>
      <vt:lpstr>Outline</vt:lpstr>
      <vt:lpstr>Long Term Records are Needed to Determine True IPCC Projection</vt:lpstr>
      <vt:lpstr>Ozone CDR Used To Validate Models and Verify International Treaties</vt:lpstr>
      <vt:lpstr>Slide 5</vt:lpstr>
      <vt:lpstr>Scientific Data Stewardship (SDS)</vt:lpstr>
      <vt:lpstr>“Remanifestation” Study Provided Chance to Address Climate Science Needs from NPOESS</vt:lpstr>
      <vt:lpstr>Joint-Agency CDR Program Goals</vt:lpstr>
      <vt:lpstr>Basis for Systematic R2O Transitioning</vt:lpstr>
      <vt:lpstr>CDR Maturity Matrix Help Identify Next Steps and Agency Roles</vt:lpstr>
      <vt:lpstr>Project Office Organization and Relationships</vt:lpstr>
      <vt:lpstr>Thanks</vt:lpstr>
    </vt:vector>
  </TitlesOfParts>
  <Company>NCDC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NPOESS Remanifestation Cost Study Kick-off</dc:title>
  <dc:creator>Government Employee</dc:creator>
  <cp:lastModifiedBy>John Bates</cp:lastModifiedBy>
  <cp:revision>512</cp:revision>
  <dcterms:created xsi:type="dcterms:W3CDTF">2007-02-27T13:16:35Z</dcterms:created>
  <dcterms:modified xsi:type="dcterms:W3CDTF">2008-12-18T00:18:51Z</dcterms:modified>
</cp:coreProperties>
</file>