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8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9" r:id="rId13"/>
    <p:sldId id="278" r:id="rId14"/>
    <p:sldId id="292" r:id="rId15"/>
    <p:sldId id="289" r:id="rId16"/>
    <p:sldId id="287" r:id="rId17"/>
    <p:sldId id="288" r:id="rId18"/>
    <p:sldId id="280" r:id="rId19"/>
    <p:sldId id="281" r:id="rId20"/>
    <p:sldId id="282" r:id="rId21"/>
    <p:sldId id="259" r:id="rId22"/>
    <p:sldId id="286" r:id="rId23"/>
    <p:sldId id="285" r:id="rId24"/>
    <p:sldId id="294" r:id="rId25"/>
    <p:sldId id="295" r:id="rId26"/>
    <p:sldId id="260" r:id="rId27"/>
    <p:sldId id="284" r:id="rId28"/>
    <p:sldId id="283" r:id="rId29"/>
    <p:sldId id="293" r:id="rId30"/>
    <p:sldId id="290" r:id="rId31"/>
    <p:sldId id="296" r:id="rId32"/>
    <p:sldId id="26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91" autoAdjust="0"/>
    <p:restoredTop sz="94660"/>
  </p:normalViewPr>
  <p:slideViewPr>
    <p:cSldViewPr>
      <p:cViewPr varScale="1">
        <p:scale>
          <a:sx n="83" d="100"/>
          <a:sy n="83" d="100"/>
        </p:scale>
        <p:origin x="175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72CE-9F14-4C62-8B84-18716EEA60EB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D837F-2704-46B2-8486-52D95337C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18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72CE-9F14-4C62-8B84-18716EEA60EB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D837F-2704-46B2-8486-52D95337C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52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72CE-9F14-4C62-8B84-18716EEA60EB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D837F-2704-46B2-8486-52D95337C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05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2264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72CE-9F14-4C62-8B84-18716EEA60EB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D837F-2704-46B2-8486-52D95337C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24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72CE-9F14-4C62-8B84-18716EEA60EB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D837F-2704-46B2-8486-52D95337C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89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72CE-9F14-4C62-8B84-18716EEA60EB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D837F-2704-46B2-8486-52D95337C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91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72CE-9F14-4C62-8B84-18716EEA60EB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D837F-2704-46B2-8486-52D95337C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89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72CE-9F14-4C62-8B84-18716EEA60EB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D837F-2704-46B2-8486-52D95337C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81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72CE-9F14-4C62-8B84-18716EEA60EB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D837F-2704-46B2-8486-52D95337C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95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72CE-9F14-4C62-8B84-18716EEA60EB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D837F-2704-46B2-8486-52D95337C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52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72CE-9F14-4C62-8B84-18716EEA60EB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D837F-2704-46B2-8486-52D95337C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05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072CE-9F14-4C62-8B84-18716EEA60EB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D837F-2704-46B2-8486-52D95337C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50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lesur@ipgp.fr" TargetMode="External"/><Relationship Id="rId2" Type="http://schemas.openxmlformats.org/officeDocument/2006/relationships/hyperlink" Target="mailto:mcatalan@roa.e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yoan.quesnel@cerege.fr" TargetMode="External"/><Relationship Id="rId4" Type="http://schemas.openxmlformats.org/officeDocument/2006/relationships/hyperlink" Target="mailto:mpilking@NRCan.gc.ca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earth-planets-space.springeropen.com/igrf13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mailto:nicolas.gillet@univ-grenbole-alpes.fr" TargetMode="External"/><Relationship Id="rId13" Type="http://schemas.openxmlformats.org/officeDocument/2006/relationships/hyperlink" Target="mailto:tou.hiroaki.7u@kyoto-u.ac.jp" TargetMode="External"/><Relationship Id="rId3" Type="http://schemas.openxmlformats.org/officeDocument/2006/relationships/hyperlink" Target="mailto:ciar@bgs.ac.uk" TargetMode="External"/><Relationship Id="rId7" Type="http://schemas.openxmlformats.org/officeDocument/2006/relationships/hyperlink" Target="mailto:cstolle@gfz-potsdam.de" TargetMode="External"/><Relationship Id="rId12" Type="http://schemas.openxmlformats.org/officeDocument/2006/relationships/hyperlink" Target="mailto:f.j.lowes@newcastle.ac.uk" TargetMode="External"/><Relationship Id="rId2" Type="http://schemas.openxmlformats.org/officeDocument/2006/relationships/hyperlink" Target="mailto:wb@bgs.ac.uk" TargetMode="External"/><Relationship Id="rId16" Type="http://schemas.openxmlformats.org/officeDocument/2006/relationships/hyperlink" Target="mailto:P.W.Livermore@leeds.ac.u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other@gfz-potsdam.de" TargetMode="External"/><Relationship Id="rId11" Type="http://schemas.openxmlformats.org/officeDocument/2006/relationships/hyperlink" Target="mailto:manoj.nair@noaa.gov" TargetMode="External"/><Relationship Id="rId5" Type="http://schemas.openxmlformats.org/officeDocument/2006/relationships/hyperlink" Target="mailto:nio@space.dtu.dk" TargetMode="External"/><Relationship Id="rId15" Type="http://schemas.openxmlformats.org/officeDocument/2006/relationships/hyperlink" Target="mailto:erwan.Thebault@univ-nantes.fr" TargetMode="External"/><Relationship Id="rId10" Type="http://schemas.openxmlformats.org/officeDocument/2006/relationships/hyperlink" Target="mailto:alken@colorado.edu" TargetMode="External"/><Relationship Id="rId4" Type="http://schemas.openxmlformats.org/officeDocument/2006/relationships/hyperlink" Target="mailto:cfinlay@space.dtu.dk" TargetMode="External"/><Relationship Id="rId9" Type="http://schemas.openxmlformats.org/officeDocument/2006/relationships/hyperlink" Target="mailto:arnaud.chulliat@noaa.gov" TargetMode="External"/><Relationship Id="rId14" Type="http://schemas.openxmlformats.org/officeDocument/2006/relationships/hyperlink" Target="mailto:gh@ipgp.fr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V-MOD BUSINESS MEETING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Montréal, CANADA</a:t>
            </a:r>
          </a:p>
          <a:p>
            <a:r>
              <a:rPr lang="en-GB" dirty="0" smtClean="0"/>
              <a:t>FRIDAY 12</a:t>
            </a:r>
            <a:r>
              <a:rPr lang="en-GB" baseline="30000" dirty="0" smtClean="0"/>
              <a:t>th</a:t>
            </a:r>
            <a:r>
              <a:rPr lang="en-GB" dirty="0" smtClean="0"/>
              <a:t> July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973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/>
              <a:t>Difference</a:t>
            </a:r>
            <a:r>
              <a:rPr lang="fr-FR" b="1" dirty="0" smtClean="0"/>
              <a:t> </a:t>
            </a:r>
            <a:r>
              <a:rPr lang="fr-FR" b="1" dirty="0" err="1" smtClean="0"/>
              <a:t>with</a:t>
            </a:r>
            <a:r>
              <a:rPr lang="fr-FR" b="1" dirty="0" smtClean="0"/>
              <a:t> CHAOS</a:t>
            </a:r>
            <a:endParaRPr lang="fr-FR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  <p:sp>
        <p:nvSpPr>
          <p:cNvPr id="5" name="ZoneTexte 4"/>
          <p:cNvSpPr txBox="1"/>
          <p:nvPr/>
        </p:nvSpPr>
        <p:spPr>
          <a:xfrm>
            <a:off x="457200" y="6453336"/>
            <a:ext cx="6451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Difference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IGRF and CHOAS for the </a:t>
            </a:r>
            <a:r>
              <a:rPr lang="fr-FR" dirty="0" err="1" smtClean="0"/>
              <a:t>declination</a:t>
            </a:r>
            <a:r>
              <a:rPr lang="fr-FR" dirty="0" smtClean="0"/>
              <a:t> in </a:t>
            </a:r>
            <a:r>
              <a:rPr lang="fr-FR" dirty="0" err="1" smtClean="0"/>
              <a:t>degrees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010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/>
              <a:t>Difference</a:t>
            </a:r>
            <a:r>
              <a:rPr lang="fr-FR" b="1" dirty="0" smtClean="0"/>
              <a:t> </a:t>
            </a:r>
            <a:r>
              <a:rPr lang="fr-FR" b="1" dirty="0" err="1" smtClean="0"/>
              <a:t>with</a:t>
            </a:r>
            <a:r>
              <a:rPr lang="fr-FR" b="1" dirty="0" smtClean="0"/>
              <a:t> CHAOS</a:t>
            </a:r>
            <a:endParaRPr lang="fr-FR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  <p:sp>
        <p:nvSpPr>
          <p:cNvPr id="5" name="ZoneTexte 4"/>
          <p:cNvSpPr txBox="1"/>
          <p:nvPr/>
        </p:nvSpPr>
        <p:spPr>
          <a:xfrm>
            <a:off x="457200" y="6453336"/>
            <a:ext cx="6451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Difference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IGRF and CHOAS for the </a:t>
            </a:r>
            <a:r>
              <a:rPr lang="fr-FR" dirty="0" err="1" smtClean="0"/>
              <a:t>declination</a:t>
            </a:r>
            <a:r>
              <a:rPr lang="fr-FR" dirty="0" smtClean="0"/>
              <a:t> in </a:t>
            </a:r>
            <a:r>
              <a:rPr lang="fr-FR" dirty="0" err="1" smtClean="0"/>
              <a:t>degrees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381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/>
              <a:t>Difference</a:t>
            </a:r>
            <a:r>
              <a:rPr lang="fr-FR" b="1" dirty="0" smtClean="0"/>
              <a:t> </a:t>
            </a:r>
            <a:r>
              <a:rPr lang="fr-FR" b="1" dirty="0" err="1" smtClean="0"/>
              <a:t>with</a:t>
            </a:r>
            <a:r>
              <a:rPr lang="fr-FR" b="1" dirty="0" smtClean="0"/>
              <a:t> CHAOS</a:t>
            </a:r>
            <a:endParaRPr lang="fr-FR" b="1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228185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/>
              <a:t>Difference</a:t>
            </a:r>
            <a:r>
              <a:rPr lang="fr-FR" b="1" dirty="0" smtClean="0"/>
              <a:t> </a:t>
            </a:r>
            <a:r>
              <a:rPr lang="fr-FR" b="1" dirty="0" err="1" smtClean="0"/>
              <a:t>with</a:t>
            </a:r>
            <a:r>
              <a:rPr lang="fr-FR" b="1" dirty="0" smtClean="0"/>
              <a:t> CHAOS</a:t>
            </a:r>
            <a:endParaRPr lang="fr-FR" b="1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  <p:sp>
        <p:nvSpPr>
          <p:cNvPr id="7" name="ZoneTexte 6"/>
          <p:cNvSpPr txBox="1"/>
          <p:nvPr/>
        </p:nvSpPr>
        <p:spPr>
          <a:xfrm>
            <a:off x="457200" y="6453336"/>
            <a:ext cx="6451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Difference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IGRF and CHOAS for the </a:t>
            </a:r>
            <a:r>
              <a:rPr lang="fr-FR" dirty="0" err="1" smtClean="0"/>
              <a:t>declination</a:t>
            </a:r>
            <a:r>
              <a:rPr lang="fr-FR" dirty="0" smtClean="0"/>
              <a:t> in </a:t>
            </a:r>
            <a:r>
              <a:rPr lang="fr-FR" dirty="0" err="1" smtClean="0"/>
              <a:t>degrees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591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7851"/>
            <a:ext cx="7543800" cy="3607904"/>
          </a:xfrm>
          <a:prstGeom prst="rect">
            <a:avLst/>
          </a:prstGeom>
        </p:spPr>
      </p:pic>
      <p:pic>
        <p:nvPicPr>
          <p:cNvPr id="1026" name="Picture 2" descr="https://upload.wikimedia.org/wikipedia/commons/thumb/9/91/Winkel_triple_projection_SW.jpg/1280px-Winkel_triple_projection_S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533" y="2454679"/>
            <a:ext cx="2241467" cy="137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7646373" y="3052934"/>
            <a:ext cx="114300" cy="10668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Oval 5"/>
          <p:cNvSpPr/>
          <p:nvPr/>
        </p:nvSpPr>
        <p:spPr>
          <a:xfrm>
            <a:off x="7882247" y="3123989"/>
            <a:ext cx="114300" cy="10668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Box 12"/>
          <p:cNvSpPr txBox="1"/>
          <p:nvPr/>
        </p:nvSpPr>
        <p:spPr>
          <a:xfrm>
            <a:off x="5067795" y="1337500"/>
            <a:ext cx="2096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7030A0"/>
                </a:solidFill>
              </a:rPr>
              <a:t>Gap in satellite coverage</a:t>
            </a:r>
          </a:p>
        </p:txBody>
      </p:sp>
      <p:sp>
        <p:nvSpPr>
          <p:cNvPr id="16" name="Bent-Up Arrow 15"/>
          <p:cNvSpPr/>
          <p:nvPr/>
        </p:nvSpPr>
        <p:spPr>
          <a:xfrm rot="10800000">
            <a:off x="4319649" y="1475998"/>
            <a:ext cx="748146" cy="138500"/>
          </a:xfrm>
          <a:prstGeom prst="bentUp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7030A0"/>
              </a:solidFill>
            </a:endParaRPr>
          </a:p>
        </p:txBody>
      </p:sp>
      <p:sp>
        <p:nvSpPr>
          <p:cNvPr id="17" name="Left-Right Arrow 16"/>
          <p:cNvSpPr/>
          <p:nvPr/>
        </p:nvSpPr>
        <p:spPr>
          <a:xfrm>
            <a:off x="617491" y="4807254"/>
            <a:ext cx="3018338" cy="138500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Left-Right Arrow 18"/>
          <p:cNvSpPr/>
          <p:nvPr/>
        </p:nvSpPr>
        <p:spPr>
          <a:xfrm>
            <a:off x="5067795" y="4807255"/>
            <a:ext cx="1834738" cy="138500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extBox 17"/>
          <p:cNvSpPr txBox="1"/>
          <p:nvPr/>
        </p:nvSpPr>
        <p:spPr>
          <a:xfrm>
            <a:off x="1616528" y="4893751"/>
            <a:ext cx="1083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50"/>
                </a:solidFill>
              </a:rPr>
              <a:t>CHAMP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40219" y="4893751"/>
            <a:ext cx="1035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50"/>
                </a:solidFill>
              </a:rPr>
              <a:t>Swarm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50825" y="188913"/>
            <a:ext cx="8642350" cy="69373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C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6CC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6CC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6CC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6CC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CC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CC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CC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CC"/>
                </a:solidFill>
                <a:latin typeface="Tahoma" pitchFamily="34" charset="0"/>
              </a:defRPr>
            </a:lvl9pPr>
          </a:lstStyle>
          <a:p>
            <a:r>
              <a:rPr lang="en-US" kern="0" dirty="0" smtClean="0"/>
              <a:t>Late 2014 geomagnetic jerk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78712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-387424"/>
            <a:ext cx="6858000" cy="6858000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err="1" smtClean="0"/>
              <a:t>Difference</a:t>
            </a:r>
            <a:r>
              <a:rPr lang="fr-FR" b="1" dirty="0" smtClean="0"/>
              <a:t> </a:t>
            </a:r>
            <a:r>
              <a:rPr lang="fr-FR" b="1" dirty="0" err="1" smtClean="0"/>
              <a:t>with</a:t>
            </a:r>
            <a:r>
              <a:rPr lang="fr-FR" b="1" dirty="0" smtClean="0"/>
              <a:t> CHAOS at the CMB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79512" y="6467200"/>
            <a:ext cx="2994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Radial component at the CMB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060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51745">
            <a:off x="168071" y="1390600"/>
            <a:ext cx="5783067" cy="17234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60232">
            <a:off x="2164904" y="2551484"/>
            <a:ext cx="4834880" cy="226635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98905">
            <a:off x="150115" y="4724715"/>
            <a:ext cx="5818978" cy="83916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844130">
            <a:off x="-69952" y="3015337"/>
            <a:ext cx="3995936" cy="55709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486867">
            <a:off x="4829226" y="2600225"/>
            <a:ext cx="6228184" cy="88743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5213" y="5733256"/>
            <a:ext cx="2991028" cy="9307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89691">
            <a:off x="4062885" y="5501744"/>
            <a:ext cx="5004048" cy="1443097"/>
          </a:xfrm>
          <a:prstGeom prst="rect">
            <a:avLst/>
          </a:prstGeom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-129208" y="493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err="1" smtClean="0"/>
              <a:t>Velocity</a:t>
            </a:r>
            <a:r>
              <a:rPr lang="fr-FR" b="1" dirty="0" smtClean="0"/>
              <a:t> of the </a:t>
            </a:r>
            <a:r>
              <a:rPr lang="fr-FR" b="1" dirty="0" err="1" smtClean="0"/>
              <a:t>dip</a:t>
            </a:r>
            <a:r>
              <a:rPr lang="fr-FR" b="1" dirty="0" smtClean="0"/>
              <a:t> </a:t>
            </a:r>
            <a:r>
              <a:rPr lang="fr-FR" b="1" dirty="0" err="1" smtClean="0"/>
              <a:t>poles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53854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fr-FR" dirty="0" err="1" smtClean="0"/>
              <a:t>Velocity</a:t>
            </a:r>
            <a:r>
              <a:rPr lang="fr-FR" dirty="0" smtClean="0"/>
              <a:t> of the </a:t>
            </a:r>
            <a:r>
              <a:rPr lang="fr-FR" dirty="0" err="1" smtClean="0"/>
              <a:t>dip</a:t>
            </a:r>
            <a:r>
              <a:rPr lang="fr-FR" dirty="0" smtClean="0"/>
              <a:t> </a:t>
            </a:r>
            <a:r>
              <a:rPr lang="fr-FR" dirty="0" err="1" smtClean="0"/>
              <a:t>poles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300" y="1243632"/>
            <a:ext cx="6294088" cy="475392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79512" y="6093296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The speed of the </a:t>
            </a:r>
            <a:r>
              <a:rPr lang="fr-FR" dirty="0" err="1" smtClean="0"/>
              <a:t>North</a:t>
            </a:r>
            <a:r>
              <a:rPr lang="fr-FR" dirty="0" smtClean="0"/>
              <a:t> </a:t>
            </a:r>
            <a:r>
              <a:rPr lang="fr-FR" dirty="0" err="1" smtClean="0"/>
              <a:t>dip</a:t>
            </a:r>
            <a:r>
              <a:rPr lang="fr-FR" dirty="0" smtClean="0"/>
              <a:t> pole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globally</a:t>
            </a:r>
            <a:r>
              <a:rPr lang="fr-FR" dirty="0" smtClean="0"/>
              <a:t> </a:t>
            </a:r>
            <a:r>
              <a:rPr lang="fr-FR" dirty="0" err="1" smtClean="0"/>
              <a:t>decreasing</a:t>
            </a:r>
            <a:r>
              <a:rPr lang="fr-FR" dirty="0" smtClean="0"/>
              <a:t> </a:t>
            </a:r>
            <a:r>
              <a:rPr lang="fr-FR" dirty="0" err="1" smtClean="0"/>
              <a:t>slightly</a:t>
            </a:r>
            <a:r>
              <a:rPr lang="fr-FR" dirty="0" smtClean="0"/>
              <a:t> </a:t>
            </a:r>
            <a:r>
              <a:rPr lang="fr-FR" dirty="0" err="1" smtClean="0"/>
              <a:t>since</a:t>
            </a:r>
            <a:r>
              <a:rPr lang="fr-FR" dirty="0" smtClean="0"/>
              <a:t> </a:t>
            </a:r>
            <a:r>
              <a:rPr lang="fr-FR" dirty="0" err="1" smtClean="0"/>
              <a:t>epoch</a:t>
            </a:r>
            <a:r>
              <a:rPr lang="fr-FR" dirty="0" smtClean="0"/>
              <a:t> 2002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79512" y="6488668"/>
            <a:ext cx="409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Figure </a:t>
            </a:r>
            <a:r>
              <a:rPr lang="fr-FR" dirty="0" err="1" smtClean="0"/>
              <a:t>updated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Thébault</a:t>
            </a:r>
            <a:r>
              <a:rPr lang="fr-FR" dirty="0" smtClean="0"/>
              <a:t> et al., 2015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735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832391"/>
            <a:ext cx="7913852" cy="5935389"/>
          </a:xfrm>
        </p:spPr>
      </p:pic>
      <p:sp>
        <p:nvSpPr>
          <p:cNvPr id="5" name="ZoneTexte 4"/>
          <p:cNvSpPr txBox="1"/>
          <p:nvPr/>
        </p:nvSpPr>
        <p:spPr>
          <a:xfrm>
            <a:off x="2673628" y="3024382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2010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162513" y="3317294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2015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587415" y="2978740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2020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71156" y="6381328"/>
            <a:ext cx="8679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Distance </a:t>
            </a:r>
            <a:r>
              <a:rPr lang="fr-FR" dirty="0" err="1" smtClean="0"/>
              <a:t>between</a:t>
            </a:r>
            <a:r>
              <a:rPr lang="fr-FR" dirty="0" smtClean="0"/>
              <a:t> IGRF-12 </a:t>
            </a:r>
            <a:r>
              <a:rPr lang="fr-FR" dirty="0" err="1" smtClean="0"/>
              <a:t>prediction</a:t>
            </a:r>
            <a:r>
              <a:rPr lang="fr-FR" dirty="0" smtClean="0"/>
              <a:t> and CM4 in 2019 </a:t>
            </a:r>
            <a:r>
              <a:rPr lang="fr-FR" dirty="0" err="1" smtClean="0"/>
              <a:t>is</a:t>
            </a:r>
            <a:r>
              <a:rPr lang="fr-FR" dirty="0" smtClean="0"/>
              <a:t> 18.14 km on the WGS84 </a:t>
            </a:r>
            <a:r>
              <a:rPr lang="fr-FR" dirty="0" err="1" smtClean="0"/>
              <a:t>ellipsoid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227656" y="1700943"/>
            <a:ext cx="2747612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-- IGRF-12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-- CM</a:t>
            </a:r>
          </a:p>
          <a:p>
            <a:r>
              <a:rPr lang="fr-FR" sz="6600" dirty="0" smtClean="0"/>
              <a:t>.</a:t>
            </a:r>
            <a:r>
              <a:rPr lang="fr-FR" dirty="0" err="1" smtClean="0"/>
              <a:t>North</a:t>
            </a:r>
            <a:r>
              <a:rPr lang="fr-FR" dirty="0" smtClean="0"/>
              <a:t> </a:t>
            </a:r>
            <a:r>
              <a:rPr lang="fr-FR" dirty="0" err="1" smtClean="0"/>
              <a:t>geographic</a:t>
            </a:r>
            <a:r>
              <a:rPr lang="fr-FR" dirty="0"/>
              <a:t> </a:t>
            </a:r>
            <a:r>
              <a:rPr lang="fr-FR" dirty="0" smtClean="0"/>
              <a:t>pole.</a:t>
            </a:r>
            <a:r>
              <a:rPr lang="fr-FR" sz="6600" dirty="0" smtClean="0"/>
              <a:t> </a:t>
            </a:r>
            <a:endParaRPr lang="fr-FR" sz="6600" dirty="0"/>
          </a:p>
        </p:txBody>
      </p:sp>
      <p:sp>
        <p:nvSpPr>
          <p:cNvPr id="10" name="Titr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/>
              <a:t>Report on IGRF-12: Location of the </a:t>
            </a:r>
            <a:r>
              <a:rPr lang="fr-FR" b="1" dirty="0" err="1" smtClean="0"/>
              <a:t>North</a:t>
            </a:r>
            <a:r>
              <a:rPr lang="fr-FR" b="1" dirty="0" smtClean="0"/>
              <a:t> </a:t>
            </a:r>
            <a:r>
              <a:rPr lang="fr-FR" b="1" dirty="0" err="1" smtClean="0"/>
              <a:t>Dip</a:t>
            </a:r>
            <a:r>
              <a:rPr lang="fr-FR" b="1" dirty="0" smtClean="0"/>
              <a:t> Pole</a:t>
            </a:r>
            <a:br>
              <a:rPr lang="fr-FR" b="1" dirty="0" smtClean="0"/>
            </a:b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45727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72816"/>
            <a:ext cx="8748464" cy="2277644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/>
              <a:t>Report on IGRF-12: RMS in 2018.0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472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44624"/>
            <a:ext cx="7772400" cy="1470025"/>
          </a:xfrm>
        </p:spPr>
        <p:txBody>
          <a:bodyPr/>
          <a:lstStyle/>
          <a:p>
            <a:r>
              <a:rPr lang="en-GB" b="1" dirty="0" smtClean="0"/>
              <a:t>AGENDA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340768"/>
            <a:ext cx="770485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Acceptance </a:t>
            </a:r>
            <a:r>
              <a:rPr lang="en-US" sz="2800" dirty="0"/>
              <a:t>of draft agenda 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/>
              <a:t>Report </a:t>
            </a:r>
            <a:r>
              <a:rPr lang="fr-FR" sz="2800" dirty="0"/>
              <a:t>on IGRF-12 and </a:t>
            </a:r>
            <a:r>
              <a:rPr lang="fr-FR" sz="2800" dirty="0" smtClean="0"/>
              <a:t>Evaluation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err="1" smtClean="0"/>
              <a:t>Status</a:t>
            </a:r>
            <a:r>
              <a:rPr lang="fr-FR" sz="2800" dirty="0" smtClean="0"/>
              <a:t> </a:t>
            </a:r>
            <a:r>
              <a:rPr lang="fr-FR" sz="2800" dirty="0"/>
              <a:t>on WDMAM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Status </a:t>
            </a:r>
            <a:r>
              <a:rPr lang="en-US" sz="2800" dirty="0"/>
              <a:t>of data available for </a:t>
            </a:r>
            <a:r>
              <a:rPr lang="en-US" sz="2800" dirty="0" smtClean="0"/>
              <a:t>IGRF-13 field modelling.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Presentation of IGRF-13 task force.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/>
              <a:t>IGRF-13 </a:t>
            </a:r>
            <a:r>
              <a:rPr lang="fr-FR" sz="2800" dirty="0" err="1" smtClean="0"/>
              <a:t>specification</a:t>
            </a:r>
            <a:r>
              <a:rPr lang="fr-FR" sz="2800" dirty="0" smtClean="0"/>
              <a:t> and call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800" dirty="0" smtClean="0"/>
              <a:t>Coefficient </a:t>
            </a:r>
            <a:r>
              <a:rPr lang="fr-FR" sz="2800" dirty="0" err="1" smtClean="0"/>
              <a:t>uncertainties</a:t>
            </a:r>
            <a:endParaRPr lang="fr-FR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/>
              <a:t>Election </a:t>
            </a:r>
            <a:r>
              <a:rPr lang="fr-FR" sz="2800" dirty="0"/>
              <a:t>of </a:t>
            </a:r>
            <a:r>
              <a:rPr lang="fr-FR" sz="2800" dirty="0" smtClean="0"/>
              <a:t>DIV-VMOD chair and </a:t>
            </a:r>
            <a:r>
              <a:rPr lang="fr-FR" sz="2800" dirty="0" err="1" smtClean="0"/>
              <a:t>co</a:t>
            </a:r>
            <a:r>
              <a:rPr lang="fr-FR" sz="2800" dirty="0" smtClean="0"/>
              <a:t>-chair </a:t>
            </a:r>
            <a:endParaRPr lang="fr-F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Suggestions for sessions at </a:t>
            </a:r>
            <a:r>
              <a:rPr lang="en-US" sz="2800" dirty="0" smtClean="0"/>
              <a:t>IAGA/IASPEI </a:t>
            </a:r>
            <a:r>
              <a:rPr lang="en-US" sz="2800" dirty="0"/>
              <a:t>	22-27 August </a:t>
            </a:r>
            <a:r>
              <a:rPr lang="en-US" sz="2800" dirty="0" smtClean="0"/>
              <a:t>2021, Hyderabad</a:t>
            </a:r>
            <a:r>
              <a:rPr lang="en-US" sz="2800" dirty="0"/>
              <a:t>, </a:t>
            </a:r>
            <a:r>
              <a:rPr lang="en-US" sz="2800" dirty="0" smtClean="0"/>
              <a:t>India.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err="1" smtClean="0"/>
              <a:t>Any</a:t>
            </a:r>
            <a:r>
              <a:rPr lang="fr-FR" sz="2800" dirty="0" smtClean="0"/>
              <a:t> </a:t>
            </a:r>
            <a:r>
              <a:rPr lang="fr-FR" sz="2800" dirty="0" err="1"/>
              <a:t>other</a:t>
            </a:r>
            <a:r>
              <a:rPr lang="fr-FR" sz="2800" dirty="0"/>
              <a:t> business </a:t>
            </a:r>
            <a:r>
              <a:rPr lang="fr-FR" sz="2800" dirty="0" smtClean="0"/>
              <a:t>?</a:t>
            </a:r>
            <a:endParaRPr lang="fr-FR" sz="2800" dirty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87865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Report on IGRF-12 </a:t>
            </a:r>
            <a:r>
              <a:rPr lang="fr-FR" b="1" dirty="0" smtClean="0"/>
              <a:t>:RMS in 2019.0</a:t>
            </a:r>
            <a:r>
              <a:rPr lang="fr-FR" b="1" dirty="0"/>
              <a:t/>
            </a:r>
            <a:br>
              <a:rPr lang="fr-FR" b="1" dirty="0"/>
            </a:br>
            <a:endParaRPr lang="fr-FR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616" y="1340768"/>
            <a:ext cx="8229600" cy="20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83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470025"/>
          </a:xfrm>
        </p:spPr>
        <p:txBody>
          <a:bodyPr/>
          <a:lstStyle/>
          <a:p>
            <a:r>
              <a:rPr lang="en-GB" b="1" dirty="0" smtClean="0"/>
              <a:t>WDMAM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556792"/>
            <a:ext cx="77048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800" dirty="0" smtClean="0"/>
              <a:t>World Digital Magnetic Anomaly Map</a:t>
            </a:r>
          </a:p>
          <a:p>
            <a:pPr marL="342900" indent="-342900">
              <a:buFontTx/>
              <a:buChar char="-"/>
            </a:pPr>
            <a:r>
              <a:rPr lang="en-US" sz="2800" dirty="0" smtClean="0"/>
              <a:t>Current task force is chaired by J. </a:t>
            </a:r>
            <a:r>
              <a:rPr lang="en-US" sz="2800" dirty="0" err="1" smtClean="0"/>
              <a:t>Dyment</a:t>
            </a:r>
            <a:r>
              <a:rPr lang="en-US" sz="2800" dirty="0" smtClean="0"/>
              <a:t> and Co-chair by M. Catalan</a:t>
            </a:r>
          </a:p>
          <a:p>
            <a:pPr marL="342900" indent="-342900">
              <a:buFontTx/>
              <a:buChar char="-"/>
            </a:pPr>
            <a:r>
              <a:rPr lang="en-US" sz="2800" dirty="0" smtClean="0"/>
              <a:t>Revision (WDMAM 2.0) was released in 2015.</a:t>
            </a:r>
          </a:p>
          <a:p>
            <a:pPr marL="342900" indent="-342900">
              <a:buFontTx/>
              <a:buChar char="-"/>
            </a:pPr>
            <a:r>
              <a:rPr lang="en-US" sz="2800" dirty="0" smtClean="0"/>
              <a:t>A web site wdmam.org is available to freely download the map.</a:t>
            </a:r>
          </a:p>
          <a:p>
            <a:pPr marL="342900" indent="-342900">
              <a:buFontTx/>
              <a:buChar char="-"/>
            </a:pPr>
            <a:r>
              <a:rPr lang="en-US" sz="2800" dirty="0" smtClean="0"/>
              <a:t>The map is now updated on a regular basis.</a:t>
            </a:r>
          </a:p>
          <a:p>
            <a:pPr marL="342900" indent="-342900">
              <a:buFontTx/>
              <a:buChar char="-"/>
            </a:pPr>
            <a:r>
              <a:rPr lang="en-US" sz="2800" dirty="0" smtClean="0"/>
              <a:t>New compilation for the Caribbean Sea (A. Garcia), other updated compilations await to be included.</a:t>
            </a:r>
          </a:p>
        </p:txBody>
      </p:sp>
    </p:spTree>
    <p:extLst>
      <p:ext uri="{BB962C8B-B14F-4D97-AF65-F5344CB8AC3E}">
        <p14:creationId xmlns:p14="http://schemas.microsoft.com/office/powerpoint/2010/main" val="261326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WDMAM : </a:t>
            </a:r>
            <a:r>
              <a:rPr lang="fr-FR" b="1" dirty="0" err="1" smtClean="0"/>
              <a:t>task</a:t>
            </a:r>
            <a:r>
              <a:rPr lang="fr-FR" b="1" dirty="0" smtClean="0"/>
              <a:t> force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600" u="sng" dirty="0" smtClean="0"/>
              <a:t>Chair and </a:t>
            </a:r>
            <a:r>
              <a:rPr lang="fr-FR" sz="1600" u="sng" dirty="0" err="1" smtClean="0"/>
              <a:t>co</a:t>
            </a:r>
            <a:r>
              <a:rPr lang="fr-FR" sz="1600" u="sng" dirty="0" smtClean="0"/>
              <a:t>-chair</a:t>
            </a:r>
          </a:p>
          <a:p>
            <a:pPr marL="0" indent="0">
              <a:buNone/>
            </a:pPr>
            <a:r>
              <a:rPr lang="fr-FR" sz="1600" dirty="0" smtClean="0"/>
              <a:t>Jérôme </a:t>
            </a:r>
            <a:r>
              <a:rPr lang="fr-FR" sz="1600" dirty="0" err="1" smtClean="0"/>
              <a:t>Dyment</a:t>
            </a:r>
            <a:r>
              <a:rPr lang="fr-FR" sz="1600" dirty="0" smtClean="0"/>
              <a:t> (Chair, CGMW </a:t>
            </a:r>
            <a:r>
              <a:rPr lang="fr-FR" sz="1600" dirty="0" err="1" smtClean="0"/>
              <a:t>representative</a:t>
            </a:r>
            <a:r>
              <a:rPr lang="fr-FR" sz="1600" dirty="0" smtClean="0"/>
              <a:t>), jdy@ipgp.fr</a:t>
            </a:r>
            <a:endParaRPr lang="fr-FR" sz="1600" dirty="0"/>
          </a:p>
          <a:p>
            <a:r>
              <a:rPr lang="fr-FR" sz="1600" dirty="0" smtClean="0"/>
              <a:t>Manuel Catalan (</a:t>
            </a:r>
            <a:r>
              <a:rPr lang="fr-FR" sz="1600" dirty="0" err="1" smtClean="0"/>
              <a:t>co</a:t>
            </a:r>
            <a:r>
              <a:rPr lang="fr-FR" sz="1600" dirty="0" smtClean="0"/>
              <a:t>‐chair), </a:t>
            </a:r>
            <a:r>
              <a:rPr lang="fr-FR" sz="1600" dirty="0" smtClean="0">
                <a:hlinkClick r:id="rId2"/>
              </a:rPr>
              <a:t>mcatalan@roa.es</a:t>
            </a:r>
            <a:endParaRPr lang="fr-FR" sz="1600" dirty="0" smtClean="0"/>
          </a:p>
          <a:p>
            <a:pPr marL="0" indent="0">
              <a:buNone/>
            </a:pPr>
            <a:r>
              <a:rPr lang="fr-FR" sz="1600" u="sng" dirty="0" err="1" smtClean="0"/>
              <a:t>Current</a:t>
            </a:r>
            <a:r>
              <a:rPr lang="fr-FR" sz="1600" u="sng" dirty="0" smtClean="0"/>
              <a:t> </a:t>
            </a:r>
            <a:r>
              <a:rPr lang="fr-FR" sz="1600" u="sng" dirty="0" err="1" smtClean="0"/>
              <a:t>task</a:t>
            </a:r>
            <a:r>
              <a:rPr lang="fr-FR" sz="1600" u="sng" dirty="0" smtClean="0"/>
              <a:t> force</a:t>
            </a:r>
          </a:p>
          <a:p>
            <a:r>
              <a:rPr lang="fr-FR" sz="1600" dirty="0" smtClean="0"/>
              <a:t>Mike </a:t>
            </a:r>
            <a:r>
              <a:rPr lang="fr-FR" sz="1600" dirty="0" err="1" smtClean="0"/>
              <a:t>Purucker</a:t>
            </a:r>
            <a:r>
              <a:rPr lang="fr-FR" sz="1600" dirty="0" smtClean="0"/>
              <a:t>, michael.e.purucker@nasa.gov</a:t>
            </a:r>
            <a:endParaRPr lang="fr-FR" sz="1600" dirty="0"/>
          </a:p>
          <a:p>
            <a:r>
              <a:rPr lang="fr-FR" sz="1600" dirty="0" smtClean="0"/>
              <a:t>Erwan Thebault, erwan.thebault@univ-nantes.fr</a:t>
            </a:r>
            <a:endParaRPr lang="fr-FR" sz="1600" dirty="0"/>
          </a:p>
          <a:p>
            <a:r>
              <a:rPr lang="fr-FR" sz="1600" dirty="0" smtClean="0"/>
              <a:t>Mohamed </a:t>
            </a:r>
            <a:r>
              <a:rPr lang="fr-FR" sz="1600" dirty="0" err="1" smtClean="0"/>
              <a:t>Hamoudi</a:t>
            </a:r>
            <a:r>
              <a:rPr lang="fr-FR" sz="1600" dirty="0" smtClean="0"/>
              <a:t>, hamoudi@usthb.dz</a:t>
            </a:r>
            <a:endParaRPr lang="fr-FR" sz="1600" dirty="0"/>
          </a:p>
          <a:p>
            <a:r>
              <a:rPr lang="fr-FR" sz="1600" dirty="0" err="1" smtClean="0"/>
              <a:t>Takemi</a:t>
            </a:r>
            <a:r>
              <a:rPr lang="fr-FR" sz="1600" dirty="0" smtClean="0"/>
              <a:t> </a:t>
            </a:r>
            <a:r>
              <a:rPr lang="fr-FR" sz="1600" dirty="0" err="1" smtClean="0"/>
              <a:t>Ishihara</a:t>
            </a:r>
            <a:r>
              <a:rPr lang="fr-FR" sz="1600" dirty="0" smtClean="0"/>
              <a:t>, t-ishihara@aist.go.jp and </a:t>
            </a:r>
            <a:r>
              <a:rPr lang="fr-FR" sz="1600" dirty="0" err="1" smtClean="0"/>
              <a:t>Shigeo</a:t>
            </a:r>
            <a:r>
              <a:rPr lang="fr-FR" sz="1600" dirty="0" smtClean="0"/>
              <a:t> </a:t>
            </a:r>
            <a:r>
              <a:rPr lang="fr-FR" sz="1600" dirty="0" err="1" smtClean="0"/>
              <a:t>Okuma</a:t>
            </a:r>
            <a:r>
              <a:rPr lang="fr-FR" sz="1600" dirty="0" smtClean="0"/>
              <a:t>, s.okuma@aist.go.jp</a:t>
            </a:r>
            <a:endParaRPr lang="fr-FR" sz="1600" dirty="0"/>
          </a:p>
          <a:p>
            <a:r>
              <a:rPr lang="fr-FR" sz="1600" dirty="0" smtClean="0"/>
              <a:t>Vincent </a:t>
            </a:r>
            <a:r>
              <a:rPr lang="fr-FR" sz="1600" dirty="0" err="1" smtClean="0"/>
              <a:t>Lesur</a:t>
            </a:r>
            <a:r>
              <a:rPr lang="fr-FR" sz="1600" dirty="0" smtClean="0"/>
              <a:t>, </a:t>
            </a:r>
            <a:r>
              <a:rPr lang="fr-FR" sz="1600" dirty="0" smtClean="0">
                <a:hlinkClick r:id="rId3"/>
              </a:rPr>
              <a:t>lesur@ipgp.fr</a:t>
            </a:r>
            <a:endParaRPr lang="fr-FR" sz="1600" dirty="0" smtClean="0"/>
          </a:p>
          <a:p>
            <a:r>
              <a:rPr lang="fr-FR" sz="1600" dirty="0" smtClean="0"/>
              <a:t>Tamara </a:t>
            </a:r>
            <a:r>
              <a:rPr lang="fr-FR" sz="1600" dirty="0" err="1" smtClean="0"/>
              <a:t>Litvinova</a:t>
            </a:r>
            <a:r>
              <a:rPr lang="fr-FR" sz="1600" dirty="0" smtClean="0"/>
              <a:t>, tamara_litvinova@vsegei.ru</a:t>
            </a:r>
            <a:endParaRPr lang="fr-FR" sz="1600" dirty="0"/>
          </a:p>
          <a:p>
            <a:r>
              <a:rPr lang="fr-FR" sz="1600" dirty="0" smtClean="0"/>
              <a:t>Brian Meyer Brian.Meyer@noaa.gov</a:t>
            </a:r>
            <a:endParaRPr lang="fr-FR" sz="1600" dirty="0"/>
          </a:p>
          <a:p>
            <a:r>
              <a:rPr lang="fr-FR" sz="1600" dirty="0" err="1" smtClean="0"/>
              <a:t>Dhananjay</a:t>
            </a:r>
            <a:r>
              <a:rPr lang="fr-FR" sz="1600" dirty="0" smtClean="0"/>
              <a:t> </a:t>
            </a:r>
            <a:r>
              <a:rPr lang="fr-FR" sz="1600" dirty="0" err="1" smtClean="0"/>
              <a:t>Ravat</a:t>
            </a:r>
            <a:r>
              <a:rPr lang="fr-FR" sz="1600" dirty="0" smtClean="0"/>
              <a:t>, ravat@geo.siu.edu</a:t>
            </a:r>
            <a:endParaRPr lang="fr-FR" sz="1600" dirty="0"/>
          </a:p>
          <a:p>
            <a:r>
              <a:rPr lang="fr-FR" sz="1600" dirty="0" smtClean="0"/>
              <a:t>Joaquim Luis, jluis@ualg.pt</a:t>
            </a:r>
            <a:endParaRPr lang="fr-FR" sz="1600" dirty="0"/>
          </a:p>
          <a:p>
            <a:r>
              <a:rPr lang="fr-FR" sz="1600" dirty="0" smtClean="0"/>
              <a:t>Angelo de </a:t>
            </a:r>
            <a:r>
              <a:rPr lang="fr-FR" sz="1600" dirty="0" err="1" smtClean="0"/>
              <a:t>Santis</a:t>
            </a:r>
            <a:r>
              <a:rPr lang="fr-FR" sz="1600" dirty="0" smtClean="0"/>
              <a:t>, angelo.desantis@ingv.it</a:t>
            </a:r>
            <a:endParaRPr lang="fr-FR" sz="1600" dirty="0"/>
          </a:p>
          <a:p>
            <a:r>
              <a:rPr lang="fr-FR" sz="1600" dirty="0" smtClean="0"/>
              <a:t>Mark </a:t>
            </a:r>
            <a:r>
              <a:rPr lang="fr-FR" sz="1600" dirty="0" err="1" smtClean="0"/>
              <a:t>Pilkington</a:t>
            </a:r>
            <a:r>
              <a:rPr lang="fr-FR" sz="1600" dirty="0" smtClean="0"/>
              <a:t>, </a:t>
            </a:r>
            <a:r>
              <a:rPr lang="fr-FR" sz="1600" dirty="0" smtClean="0">
                <a:hlinkClick r:id="rId4"/>
              </a:rPr>
              <a:t>mpilking@NRCan.gc.ca</a:t>
            </a:r>
            <a:endParaRPr lang="fr-FR" sz="1600" dirty="0" smtClean="0"/>
          </a:p>
          <a:p>
            <a:r>
              <a:rPr lang="fr-FR" sz="1600" dirty="0" smtClean="0"/>
              <a:t>Yoan Quesnel, </a:t>
            </a:r>
            <a:r>
              <a:rPr lang="fr-FR" sz="1600" dirty="0" smtClean="0">
                <a:hlinkClick r:id="rId5"/>
              </a:rPr>
              <a:t>yoan.quesnel@cerege.fr</a:t>
            </a:r>
            <a:endParaRPr lang="fr-FR" sz="1600" dirty="0" smtClean="0"/>
          </a:p>
          <a:p>
            <a:r>
              <a:rPr lang="fr-FR" sz="1600" dirty="0" err="1" smtClean="0"/>
              <a:t>Foteini</a:t>
            </a:r>
            <a:r>
              <a:rPr lang="fr-FR" sz="1600" dirty="0" smtClean="0"/>
              <a:t> </a:t>
            </a:r>
            <a:r>
              <a:rPr lang="fr-FR" sz="1600" dirty="0" err="1" smtClean="0"/>
              <a:t>Vervelidou</a:t>
            </a:r>
            <a:r>
              <a:rPr lang="fr-FR" sz="1600" dirty="0" smtClean="0"/>
              <a:t>, foteini@gfz-potsdam.de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7307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375759"/>
            <a:ext cx="6574245" cy="475040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WDMAM: download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38992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Data </a:t>
            </a:r>
            <a:r>
              <a:rPr lang="fr-FR" b="1" dirty="0" err="1" smtClean="0"/>
              <a:t>available</a:t>
            </a:r>
            <a:r>
              <a:rPr lang="fr-FR" b="1" dirty="0" smtClean="0"/>
              <a:t> for </a:t>
            </a:r>
            <a:r>
              <a:rPr lang="fr-FR" b="1" dirty="0" err="1" smtClean="0"/>
              <a:t>field</a:t>
            </a:r>
            <a:r>
              <a:rPr lang="fr-FR" b="1" dirty="0" smtClean="0"/>
              <a:t> </a:t>
            </a:r>
            <a:r>
              <a:rPr lang="fr-FR" b="1" dirty="0" err="1" smtClean="0"/>
              <a:t>modelling</a:t>
            </a: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83142"/>
            <a:ext cx="7680920" cy="303794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23528" y="3829104"/>
            <a:ext cx="83632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u="sng" dirty="0" smtClean="0"/>
              <a:t>SWARM A, B and C:</a:t>
            </a:r>
            <a:br>
              <a:rPr lang="fr-FR" u="sng" dirty="0" smtClean="0"/>
            </a:br>
            <a:r>
              <a:rPr lang="fr-FR" dirty="0" err="1" smtClean="0"/>
              <a:t>Swarm</a:t>
            </a:r>
            <a:r>
              <a:rPr lang="fr-FR" dirty="0" smtClean="0"/>
              <a:t> </a:t>
            </a:r>
            <a:r>
              <a:rPr lang="fr-FR" dirty="0" err="1" smtClean="0"/>
              <a:t>magnetic</a:t>
            </a:r>
            <a:r>
              <a:rPr lang="fr-FR" dirty="0" smtClean="0"/>
              <a:t> </a:t>
            </a:r>
            <a:r>
              <a:rPr lang="fr-FR" dirty="0" err="1" smtClean="0"/>
              <a:t>field</a:t>
            </a:r>
            <a:r>
              <a:rPr lang="fr-FR" dirty="0" smtClean="0"/>
              <a:t> </a:t>
            </a:r>
            <a:r>
              <a:rPr lang="fr-FR" dirty="0" err="1" smtClean="0"/>
              <a:t>measurements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dowloaded</a:t>
            </a:r>
            <a:r>
              <a:rPr lang="fr-FR" dirty="0" smtClean="0"/>
              <a:t> by FTP.</a:t>
            </a:r>
            <a:br>
              <a:rPr lang="fr-FR" dirty="0" smtClean="0"/>
            </a:br>
            <a:r>
              <a:rPr lang="fr-FR" dirty="0" err="1" smtClean="0"/>
              <a:t>Models</a:t>
            </a:r>
            <a:r>
              <a:rPr lang="fr-FR" dirty="0" smtClean="0"/>
              <a:t> for </a:t>
            </a:r>
            <a:r>
              <a:rPr lang="fr-FR" dirty="0" err="1" smtClean="0"/>
              <a:t>epoch</a:t>
            </a:r>
            <a:r>
              <a:rPr lang="fr-FR" dirty="0" smtClean="0"/>
              <a:t> 2015 and </a:t>
            </a:r>
            <a:r>
              <a:rPr lang="fr-FR" dirty="0" err="1" smtClean="0"/>
              <a:t>later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compared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Comprehensive</a:t>
            </a:r>
            <a:r>
              <a:rPr lang="fr-FR" dirty="0" smtClean="0"/>
              <a:t> model and/or the </a:t>
            </a:r>
            <a:r>
              <a:rPr lang="fr-FR" dirty="0" err="1" smtClean="0"/>
              <a:t>dedicated</a:t>
            </a:r>
            <a:r>
              <a:rPr lang="fr-FR" dirty="0" smtClean="0"/>
              <a:t> </a:t>
            </a:r>
            <a:r>
              <a:rPr lang="fr-FR" dirty="0" err="1" smtClean="0"/>
              <a:t>core</a:t>
            </a:r>
            <a:r>
              <a:rPr lang="fr-FR" dirty="0" smtClean="0"/>
              <a:t> </a:t>
            </a:r>
            <a:r>
              <a:rPr lang="fr-FR" dirty="0" err="1" smtClean="0"/>
              <a:t>field</a:t>
            </a:r>
            <a:r>
              <a:rPr lang="fr-FR" dirty="0" smtClean="0"/>
              <a:t> model (</a:t>
            </a:r>
            <a:r>
              <a:rPr lang="fr-FR" dirty="0" err="1" smtClean="0"/>
              <a:t>prior</a:t>
            </a:r>
            <a:r>
              <a:rPr lang="fr-FR" dirty="0" smtClean="0"/>
              <a:t> to </a:t>
            </a:r>
            <a:r>
              <a:rPr lang="fr-FR" dirty="0" err="1" smtClean="0"/>
              <a:t>January</a:t>
            </a:r>
            <a:r>
              <a:rPr lang="fr-FR" dirty="0" smtClean="0"/>
              <a:t> 2019).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 smtClean="0"/>
              <a:t>DMSP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F-16</a:t>
            </a:r>
            <a:r>
              <a:rPr lang="en-US" dirty="0"/>
              <a:t>, F-17, F-18: </a:t>
            </a:r>
            <a:r>
              <a:rPr lang="en-US" i="1" dirty="0" smtClean="0"/>
              <a:t>high-resolution ephemeris now available</a:t>
            </a:r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 err="1" smtClean="0"/>
              <a:t>ePOP</a:t>
            </a:r>
            <a:endParaRPr lang="en-US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 err="1" smtClean="0"/>
              <a:t>CryoSat</a:t>
            </a:r>
            <a:endParaRPr lang="en-US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 smtClean="0"/>
              <a:t>GOCE/GRACE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 smtClean="0"/>
              <a:t>CSES</a:t>
            </a:r>
            <a:endParaRPr lang="en-US" u="sng" dirty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646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 smtClean="0"/>
              <a:t>Data </a:t>
            </a:r>
            <a:r>
              <a:rPr lang="fr-FR" b="1" dirty="0" err="1" smtClean="0"/>
              <a:t>available</a:t>
            </a:r>
            <a:r>
              <a:rPr lang="fr-FR" b="1" dirty="0" smtClean="0"/>
              <a:t> for </a:t>
            </a:r>
            <a:r>
              <a:rPr lang="fr-FR" b="1" dirty="0" err="1" smtClean="0"/>
              <a:t>field</a:t>
            </a:r>
            <a:r>
              <a:rPr lang="fr-FR" b="1" dirty="0" smtClean="0"/>
              <a:t> </a:t>
            </a:r>
            <a:r>
              <a:rPr lang="fr-FR" b="1" dirty="0" err="1" smtClean="0"/>
              <a:t>modelling</a:t>
            </a:r>
            <a:endParaRPr lang="fr-FR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8186936" cy="5545754"/>
          </a:xfrm>
        </p:spPr>
      </p:pic>
    </p:spTree>
    <p:extLst>
      <p:ext uri="{BB962C8B-B14F-4D97-AF65-F5344CB8AC3E}">
        <p14:creationId xmlns:p14="http://schemas.microsoft.com/office/powerpoint/2010/main" val="323368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470025"/>
          </a:xfrm>
        </p:spPr>
        <p:txBody>
          <a:bodyPr/>
          <a:lstStyle/>
          <a:p>
            <a:r>
              <a:rPr lang="en-GB" b="1" dirty="0" smtClean="0"/>
              <a:t>IGRF-13 Plans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1556792"/>
            <a:ext cx="892899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800" dirty="0" smtClean="0"/>
              <a:t>Model parameterization and definition similar to IGRF-12 to avoid </a:t>
            </a:r>
            <a:r>
              <a:rPr lang="en-US" sz="2800" dirty="0">
                <a:solidFill>
                  <a:prstClr val="black"/>
                </a:solidFill>
              </a:rPr>
              <a:t>undesirable step in the IGRF </a:t>
            </a:r>
            <a:r>
              <a:rPr lang="en-US" sz="2800" dirty="0" smtClean="0">
                <a:solidFill>
                  <a:prstClr val="black"/>
                </a:solidFill>
              </a:rPr>
              <a:t>coefficients</a:t>
            </a:r>
            <a:r>
              <a:rPr lang="en-US" sz="2800" dirty="0" smtClean="0"/>
              <a:t>.</a:t>
            </a:r>
          </a:p>
          <a:p>
            <a:pPr marL="342900" indent="-342900">
              <a:buFontTx/>
              <a:buChar char="-"/>
            </a:pPr>
            <a:endParaRPr lang="en-US" sz="2800" dirty="0" smtClean="0"/>
          </a:p>
          <a:p>
            <a:pPr marL="342900" indent="-342900">
              <a:buFontTx/>
              <a:buChar char="-"/>
            </a:pPr>
            <a:r>
              <a:rPr lang="en-US" sz="2800" dirty="0" smtClean="0"/>
              <a:t>Call for candidates done in April 2019 via </a:t>
            </a:r>
            <a:r>
              <a:rPr lang="en-US" sz="2800" dirty="0" err="1" smtClean="0"/>
              <a:t>gpmag</a:t>
            </a:r>
            <a:r>
              <a:rPr lang="en-US" sz="2800" dirty="0" smtClean="0"/>
              <a:t> list.</a:t>
            </a:r>
          </a:p>
          <a:p>
            <a:pPr marL="342900" indent="-342900">
              <a:buFontTx/>
              <a:buChar char="-"/>
            </a:pPr>
            <a:r>
              <a:rPr lang="en-US" sz="2800" dirty="0" smtClean="0"/>
              <a:t>Oct 2019: Deadline for submission of candidates</a:t>
            </a:r>
          </a:p>
          <a:p>
            <a:pPr marL="342900" indent="-342900">
              <a:buFontTx/>
              <a:buChar char="-"/>
            </a:pPr>
            <a:r>
              <a:rPr lang="en-US" sz="2800" dirty="0" smtClean="0"/>
              <a:t>Nov 2019: Evaluation of candidates</a:t>
            </a:r>
          </a:p>
          <a:p>
            <a:pPr marL="342900" indent="-342900">
              <a:buFontTx/>
              <a:buChar char="-"/>
            </a:pPr>
            <a:r>
              <a:rPr lang="en-US" sz="2800" dirty="0" smtClean="0"/>
              <a:t>By Jan 2020: Release of IGRF-13.</a:t>
            </a:r>
          </a:p>
          <a:p>
            <a:pPr marL="342900" indent="-342900">
              <a:buFontTx/>
              <a:buChar char="-"/>
            </a:pPr>
            <a:endParaRPr lang="en-US" sz="2800" dirty="0"/>
          </a:p>
          <a:p>
            <a:pPr marL="342900" indent="-342900">
              <a:buFontTx/>
              <a:buChar char="-"/>
            </a:pPr>
            <a:r>
              <a:rPr lang="en-US" sz="2800" dirty="0" smtClean="0"/>
              <a:t>A special issue will be published in Earth Planets </a:t>
            </a:r>
            <a:r>
              <a:rPr lang="en-US" sz="2800" dirty="0"/>
              <a:t>and Space: </a:t>
            </a:r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earth-planets-space.springeropen.com/igrf13</a:t>
            </a:r>
            <a:endParaRPr lang="en-US" sz="2400" dirty="0" smtClean="0"/>
          </a:p>
          <a:p>
            <a:pPr marL="342900" indent="-342900">
              <a:buFontTx/>
              <a:buChar char="-"/>
            </a:pPr>
            <a:r>
              <a:rPr lang="en-US" sz="2800" dirty="0" smtClean="0"/>
              <a:t>Dead line: 30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January 2020</a:t>
            </a:r>
          </a:p>
        </p:txBody>
      </p:sp>
    </p:spTree>
    <p:extLst>
      <p:ext uri="{BB962C8B-B14F-4D97-AF65-F5344CB8AC3E}">
        <p14:creationId xmlns:p14="http://schemas.microsoft.com/office/powerpoint/2010/main" val="137812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IGRF-13 task force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BGS: W. Brown (</a:t>
            </a:r>
            <a:r>
              <a:rPr lang="en-US" sz="2000" dirty="0" smtClean="0">
                <a:hlinkClick r:id="rId2"/>
              </a:rPr>
              <a:t>wb@bgs.ac.uk</a:t>
            </a:r>
            <a:r>
              <a:rPr lang="en-US" sz="2000" dirty="0" smtClean="0"/>
              <a:t>), C. </a:t>
            </a:r>
            <a:r>
              <a:rPr lang="en-US" sz="2000" dirty="0" err="1" smtClean="0"/>
              <a:t>Beggan</a:t>
            </a:r>
            <a:r>
              <a:rPr lang="en-US" sz="2000" dirty="0" smtClean="0"/>
              <a:t> (</a:t>
            </a:r>
            <a:r>
              <a:rPr lang="en-US" sz="2000" dirty="0" smtClean="0">
                <a:hlinkClick r:id="rId3"/>
              </a:rPr>
              <a:t>ciar@bgs.ac.uk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DTU: C. Finlay (</a:t>
            </a:r>
            <a:r>
              <a:rPr lang="en-US" sz="2000" dirty="0" smtClean="0">
                <a:hlinkClick r:id="rId4"/>
              </a:rPr>
              <a:t>cfinlay@space.dtu.dk</a:t>
            </a:r>
            <a:r>
              <a:rPr lang="en-US" sz="2000" dirty="0" smtClean="0"/>
              <a:t>), N. Olsen (</a:t>
            </a:r>
            <a:r>
              <a:rPr lang="en-US" sz="2000" dirty="0" smtClean="0">
                <a:hlinkClick r:id="rId5"/>
              </a:rPr>
              <a:t>nio@space.dtu.dk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GFZ Potsdam: M. </a:t>
            </a:r>
            <a:r>
              <a:rPr lang="en-US" sz="2000" dirty="0" err="1" smtClean="0"/>
              <a:t>Rother</a:t>
            </a:r>
            <a:r>
              <a:rPr lang="en-US" sz="2000" dirty="0" smtClean="0"/>
              <a:t> (</a:t>
            </a:r>
            <a:r>
              <a:rPr lang="en-US" sz="2000" dirty="0" smtClean="0">
                <a:hlinkClick r:id="rId6"/>
              </a:rPr>
              <a:t>rother@gfz-potsdam.de</a:t>
            </a:r>
            <a:r>
              <a:rPr lang="en-US" sz="2000" dirty="0" smtClean="0"/>
              <a:t>), C. </a:t>
            </a:r>
            <a:r>
              <a:rPr lang="en-US" sz="2000" dirty="0" err="1" smtClean="0"/>
              <a:t>Stolle</a:t>
            </a:r>
            <a:r>
              <a:rPr lang="en-US" sz="2000" dirty="0" smtClean="0"/>
              <a:t> (</a:t>
            </a:r>
            <a:r>
              <a:rPr lang="en-US" sz="2000" dirty="0" smtClean="0">
                <a:hlinkClick r:id="rId7"/>
              </a:rPr>
              <a:t>cstolle@gfz-potsdam.de</a:t>
            </a:r>
            <a:r>
              <a:rPr lang="en-US" sz="2000" dirty="0" smtClean="0"/>
              <a:t>)</a:t>
            </a:r>
          </a:p>
          <a:p>
            <a:r>
              <a:rPr lang="en-US" sz="2000" dirty="0" err="1" smtClean="0"/>
              <a:t>ISTerre</a:t>
            </a:r>
            <a:r>
              <a:rPr lang="en-US" sz="2000" dirty="0" smtClean="0"/>
              <a:t> Grenoble: N. Gillet (</a:t>
            </a:r>
            <a:r>
              <a:rPr lang="en-US" sz="2000" dirty="0">
                <a:hlinkClick r:id="rId8"/>
              </a:rPr>
              <a:t>n</a:t>
            </a:r>
            <a:r>
              <a:rPr lang="en-US" sz="2000" dirty="0" smtClean="0">
                <a:hlinkClick r:id="rId8"/>
              </a:rPr>
              <a:t>icolas.gillet@univ-grenbole-alpes.fr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NOAA/NCEI: A. </a:t>
            </a:r>
            <a:r>
              <a:rPr lang="en-US" sz="2000" dirty="0" err="1" smtClean="0"/>
              <a:t>Chulliat</a:t>
            </a:r>
            <a:r>
              <a:rPr lang="en-US" sz="2000" dirty="0" smtClean="0"/>
              <a:t> (</a:t>
            </a:r>
            <a:r>
              <a:rPr lang="en-US" sz="2000" dirty="0" smtClean="0">
                <a:hlinkClick r:id="rId9"/>
              </a:rPr>
              <a:t>arnaud.chulliat@noaa.gov</a:t>
            </a:r>
            <a:r>
              <a:rPr lang="en-US" sz="2000" dirty="0" smtClean="0"/>
              <a:t>), P. Alken (</a:t>
            </a:r>
            <a:r>
              <a:rPr lang="en-US" sz="2000" dirty="0" smtClean="0">
                <a:hlinkClick r:id="rId10"/>
              </a:rPr>
              <a:t>alken@colorado.edu</a:t>
            </a:r>
            <a:r>
              <a:rPr lang="en-US" sz="2000" dirty="0" smtClean="0"/>
              <a:t>), M. Nair (</a:t>
            </a:r>
            <a:r>
              <a:rPr lang="en-US" sz="2000" dirty="0" smtClean="0">
                <a:hlinkClick r:id="rId11"/>
              </a:rPr>
              <a:t>manoj.nair@noaa.gov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University of Newcastle: F. Lowes (</a:t>
            </a:r>
            <a:r>
              <a:rPr lang="en-US" sz="2000" dirty="0" smtClean="0">
                <a:hlinkClick r:id="rId12"/>
              </a:rPr>
              <a:t>f.j.lowes@newcastle.ac.uk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Kyoto University: H. </a:t>
            </a:r>
            <a:r>
              <a:rPr lang="en-US" sz="2000" dirty="0" err="1" smtClean="0"/>
              <a:t>Toh</a:t>
            </a:r>
            <a:r>
              <a:rPr lang="en-US" sz="2000" dirty="0" smtClean="0"/>
              <a:t> (</a:t>
            </a:r>
            <a:r>
              <a:rPr lang="en-US" sz="2000" dirty="0" smtClean="0">
                <a:hlinkClick r:id="rId13"/>
              </a:rPr>
              <a:t>tou.hiroaki.7u@kyoto-u.ac.jp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IPGP: G. </a:t>
            </a:r>
            <a:r>
              <a:rPr lang="en-US" sz="2000" dirty="0" err="1" smtClean="0"/>
              <a:t>Hulot</a:t>
            </a:r>
            <a:r>
              <a:rPr lang="en-US" sz="2000" dirty="0" smtClean="0"/>
              <a:t>/P. </a:t>
            </a:r>
            <a:r>
              <a:rPr lang="en-US" sz="2000" dirty="0" err="1" smtClean="0"/>
              <a:t>Vigneron</a:t>
            </a:r>
            <a:r>
              <a:rPr lang="en-US" sz="2000" dirty="0" smtClean="0"/>
              <a:t>/A. Fournier/V. </a:t>
            </a:r>
            <a:r>
              <a:rPr lang="en-US" sz="2000" dirty="0" err="1" smtClean="0"/>
              <a:t>Lesur</a:t>
            </a:r>
            <a:r>
              <a:rPr lang="en-US" sz="2000" dirty="0" smtClean="0"/>
              <a:t> (</a:t>
            </a:r>
            <a:r>
              <a:rPr lang="en-US" sz="2000" dirty="0" smtClean="0">
                <a:hlinkClick r:id="rId14"/>
              </a:rPr>
              <a:t>gh@ipgp.fr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LPG Nantes: E. Thebault/B. </a:t>
            </a:r>
            <a:r>
              <a:rPr lang="en-US" sz="2000" dirty="0" err="1" smtClean="0"/>
              <a:t>Langlais</a:t>
            </a:r>
            <a:r>
              <a:rPr lang="en-US" sz="2000" dirty="0" smtClean="0"/>
              <a:t> (</a:t>
            </a:r>
            <a:r>
              <a:rPr lang="en-US" sz="2000" dirty="0" smtClean="0">
                <a:hlinkClick r:id="rId15"/>
              </a:rPr>
              <a:t>erwan.Thebault@univ-nantes.fr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Univ. Nantes / Univ. Strasbourg: Ingo </a:t>
            </a:r>
            <a:r>
              <a:rPr lang="en-US" sz="2000" dirty="0" err="1" smtClean="0"/>
              <a:t>Wardinski</a:t>
            </a:r>
            <a:endParaRPr lang="en-US" sz="2000" dirty="0" smtClean="0"/>
          </a:p>
          <a:p>
            <a:r>
              <a:rPr lang="en-US" sz="2000" dirty="0" smtClean="0"/>
              <a:t>Univ. Leeds: P. Livermore (</a:t>
            </a:r>
            <a:r>
              <a:rPr lang="en-US" sz="2000" dirty="0" smtClean="0">
                <a:hlinkClick r:id="rId16"/>
              </a:rPr>
              <a:t>P.W.Livermore@leeds.ac.uk</a:t>
            </a:r>
            <a:r>
              <a:rPr lang="en-US" sz="2000" dirty="0" smtClean="0"/>
              <a:t>)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6329269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Please contact </a:t>
            </a:r>
            <a:r>
              <a:rPr lang="en-US" sz="2000" b="1" dirty="0" smtClean="0">
                <a:solidFill>
                  <a:srgbClr val="7030A0"/>
                </a:solidFill>
                <a:hlinkClick r:id="rId10"/>
              </a:rPr>
              <a:t>alken@colorado.edu</a:t>
            </a:r>
            <a:r>
              <a:rPr lang="en-US" sz="2000" b="1" dirty="0" smtClean="0">
                <a:solidFill>
                  <a:srgbClr val="7030A0"/>
                </a:solidFill>
              </a:rPr>
              <a:t> if you want to volunteer</a:t>
            </a:r>
            <a:endParaRPr lang="en-US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24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 err="1" smtClean="0"/>
              <a:t>Univ</a:t>
            </a:r>
            <a:r>
              <a:rPr lang="fr-FR" dirty="0" smtClean="0"/>
              <a:t>. Complut. Madrid (Leader: F. J. </a:t>
            </a:r>
            <a:r>
              <a:rPr lang="fr-FR" dirty="0" err="1" smtClean="0"/>
              <a:t>Pavon-Carrasco</a:t>
            </a:r>
            <a:r>
              <a:rPr lang="fr-FR" dirty="0" smtClean="0"/>
              <a:t>).</a:t>
            </a:r>
          </a:p>
          <a:p>
            <a:r>
              <a:rPr lang="fr-FR" dirty="0" err="1" smtClean="0"/>
              <a:t>Univ</a:t>
            </a:r>
            <a:r>
              <a:rPr lang="fr-FR" dirty="0" smtClean="0"/>
              <a:t>. Nantes/EOST (Leader: I. </a:t>
            </a:r>
            <a:r>
              <a:rPr lang="fr-FR" dirty="0" err="1" smtClean="0"/>
              <a:t>Wardinski</a:t>
            </a:r>
            <a:r>
              <a:rPr lang="fr-FR" dirty="0" smtClean="0"/>
              <a:t>)</a:t>
            </a:r>
          </a:p>
          <a:p>
            <a:r>
              <a:rPr lang="fr-FR" dirty="0" smtClean="0"/>
              <a:t>IPGP (Leaders: G. Hulot, V. </a:t>
            </a:r>
            <a:r>
              <a:rPr lang="fr-FR" dirty="0" err="1" smtClean="0"/>
              <a:t>Lesur</a:t>
            </a:r>
            <a:r>
              <a:rPr lang="fr-FR" dirty="0" smtClean="0"/>
              <a:t> and A. Fournier).</a:t>
            </a:r>
          </a:p>
          <a:p>
            <a:r>
              <a:rPr lang="fr-FR" dirty="0" smtClean="0"/>
              <a:t>BGS (Leader: C. </a:t>
            </a:r>
            <a:r>
              <a:rPr lang="fr-FR" dirty="0" err="1" smtClean="0"/>
              <a:t>Beggan</a:t>
            </a:r>
            <a:r>
              <a:rPr lang="fr-FR" dirty="0" smtClean="0"/>
              <a:t>)</a:t>
            </a:r>
          </a:p>
          <a:p>
            <a:r>
              <a:rPr lang="fr-FR" dirty="0" smtClean="0"/>
              <a:t>NOAA (Leader: A. </a:t>
            </a:r>
            <a:r>
              <a:rPr lang="fr-FR" dirty="0" err="1" smtClean="0"/>
              <a:t>Chulliat</a:t>
            </a:r>
            <a:r>
              <a:rPr lang="fr-FR" dirty="0" smtClean="0"/>
              <a:t>)</a:t>
            </a:r>
          </a:p>
          <a:p>
            <a:r>
              <a:rPr lang="fr-FR" dirty="0" smtClean="0"/>
              <a:t>DTU </a:t>
            </a:r>
            <a:r>
              <a:rPr lang="fr-FR" dirty="0" err="1" smtClean="0"/>
              <a:t>Space</a:t>
            </a:r>
            <a:r>
              <a:rPr lang="fr-FR" dirty="0" smtClean="0"/>
              <a:t> (Leader: C. Finlay)</a:t>
            </a:r>
          </a:p>
          <a:p>
            <a:r>
              <a:rPr lang="fr-FR" dirty="0" err="1" smtClean="0"/>
              <a:t>ISTerre</a:t>
            </a:r>
            <a:r>
              <a:rPr lang="fr-FR" dirty="0" smtClean="0"/>
              <a:t> (Leader: N. Gillet)</a:t>
            </a:r>
          </a:p>
          <a:p>
            <a:r>
              <a:rPr lang="fr-FR" dirty="0" smtClean="0"/>
              <a:t>NASA ? (Leader: T. </a:t>
            </a:r>
            <a:r>
              <a:rPr lang="fr-FR" dirty="0" err="1" smtClean="0"/>
              <a:t>Sabaka</a:t>
            </a:r>
            <a:r>
              <a:rPr lang="fr-FR" dirty="0" smtClean="0"/>
              <a:t>?)</a:t>
            </a:r>
          </a:p>
          <a:p>
            <a:r>
              <a:rPr lang="fr-FR" dirty="0" smtClean="0"/>
              <a:t>CEA (Leader: Y. Yang)</a:t>
            </a:r>
          </a:p>
          <a:p>
            <a:r>
              <a:rPr lang="fr-FR" dirty="0" smtClean="0"/>
              <a:t>GFZ (Leader: C. </a:t>
            </a:r>
            <a:r>
              <a:rPr lang="fr-FR" dirty="0" err="1" smtClean="0"/>
              <a:t>Stolle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Univ</a:t>
            </a:r>
            <a:r>
              <a:rPr lang="fr-FR" dirty="0" smtClean="0"/>
              <a:t> Leeds (Leader: P. </a:t>
            </a:r>
            <a:r>
              <a:rPr lang="fr-FR" dirty="0" err="1" smtClean="0"/>
              <a:t>Livermore</a:t>
            </a:r>
            <a:r>
              <a:rPr lang="fr-FR" dirty="0" smtClean="0"/>
              <a:t>)</a:t>
            </a:r>
          </a:p>
          <a:p>
            <a:endParaRPr lang="fr-FR" dirty="0" smtClean="0"/>
          </a:p>
          <a:p>
            <a:pPr marL="0" indent="0">
              <a:buNone/>
            </a:pPr>
            <a:r>
              <a:rPr lang="fr-FR" dirty="0" err="1" smtClean="0"/>
              <a:t>Other</a:t>
            </a:r>
            <a:r>
              <a:rPr lang="fr-FR"/>
              <a:t> </a:t>
            </a:r>
            <a:r>
              <a:rPr lang="fr-FR" smtClean="0"/>
              <a:t>teams </a:t>
            </a:r>
            <a:r>
              <a:rPr lang="fr-FR" dirty="0" smtClean="0"/>
              <a:t>must </a:t>
            </a:r>
            <a:r>
              <a:rPr lang="fr-FR" dirty="0" err="1" smtClean="0"/>
              <a:t>send</a:t>
            </a:r>
            <a:r>
              <a:rPr lang="fr-FR" dirty="0" smtClean="0"/>
              <a:t> a </a:t>
            </a:r>
            <a:r>
              <a:rPr lang="fr-FR" dirty="0" err="1" smtClean="0"/>
              <a:t>letter</a:t>
            </a:r>
            <a:r>
              <a:rPr lang="fr-FR" dirty="0" smtClean="0"/>
              <a:t> of </a:t>
            </a:r>
            <a:r>
              <a:rPr lang="fr-FR" dirty="0" err="1" smtClean="0"/>
              <a:t>intent</a:t>
            </a:r>
            <a:r>
              <a:rPr lang="fr-FR" dirty="0" smtClean="0"/>
              <a:t> by August 1st 2019 </a:t>
            </a:r>
            <a:r>
              <a:rPr lang="fr-FR" dirty="0" err="1" smtClean="0"/>
              <a:t>with</a:t>
            </a:r>
            <a:r>
              <a:rPr lang="fr-FR" dirty="0" smtClean="0"/>
              <a:t> short description.</a:t>
            </a:r>
            <a:endParaRPr lang="fr-FR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9552" y="26064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IGRF-13 Plans: Contributors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98806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IGRF Coefficient Uncertainties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IGRF-13 call “Suggested Additional Information”</a:t>
            </a:r>
          </a:p>
          <a:p>
            <a:pPr lvl="1"/>
            <a:r>
              <a:rPr lang="en-US" sz="1800" i="1" dirty="0" smtClean="0"/>
              <a:t>Please give some indication of the uncertainties of the resulting set of coefficients and how these were inferred (e.g. co-variances, possible known biases, </a:t>
            </a:r>
            <a:r>
              <a:rPr lang="en-US" sz="1800" i="1" dirty="0" err="1" smtClean="0"/>
              <a:t>etc</a:t>
            </a:r>
            <a:r>
              <a:rPr lang="en-US" sz="1800" i="1" dirty="0" smtClean="0"/>
              <a:t>)</a:t>
            </a:r>
          </a:p>
          <a:p>
            <a:r>
              <a:rPr lang="en-US" sz="2200" dirty="0" smtClean="0"/>
              <a:t>Why are we asking for coefficient uncertainties?</a:t>
            </a:r>
          </a:p>
          <a:p>
            <a:r>
              <a:rPr lang="en-US" sz="2200" dirty="0" smtClean="0"/>
              <a:t>Does anyone find these useful?</a:t>
            </a:r>
          </a:p>
          <a:p>
            <a:r>
              <a:rPr lang="en-US" sz="2200" dirty="0" smtClean="0"/>
              <a:t>How would we combine uncertainties of candidate models into a final model?</a:t>
            </a:r>
          </a:p>
          <a:p>
            <a:r>
              <a:rPr lang="en-US" sz="2200" dirty="0" smtClean="0"/>
              <a:t>Would it be more useful to provide spatial maps of errors at Earth’s surface, instead of errors on individual Gauss coefficients?</a:t>
            </a:r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364010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Report on IGRF-12</a:t>
            </a: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268760"/>
            <a:ext cx="5429250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1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Election of chair and </a:t>
            </a:r>
            <a:r>
              <a:rPr lang="fr-FR" b="1" dirty="0" err="1" smtClean="0"/>
              <a:t>co</a:t>
            </a:r>
            <a:r>
              <a:rPr lang="fr-FR" b="1" dirty="0" smtClean="0"/>
              <a:t>-chair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Co-chair candidates (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oversee</a:t>
            </a:r>
            <a:r>
              <a:rPr lang="fr-FR" dirty="0" smtClean="0"/>
              <a:t> IGRF-14 in 2025)</a:t>
            </a:r>
          </a:p>
          <a:p>
            <a:pPr lvl="1"/>
            <a:r>
              <a:rPr lang="fr-FR" dirty="0" err="1" smtClean="0"/>
              <a:t>Ciaran</a:t>
            </a:r>
            <a:r>
              <a:rPr lang="fr-FR" dirty="0" smtClean="0"/>
              <a:t> </a:t>
            </a:r>
            <a:r>
              <a:rPr lang="fr-FR" dirty="0" err="1" smtClean="0"/>
              <a:t>Beggan</a:t>
            </a:r>
            <a:r>
              <a:rPr lang="fr-FR" dirty="0" smtClean="0"/>
              <a:t>, BGS</a:t>
            </a:r>
          </a:p>
          <a:p>
            <a:pPr lvl="1"/>
            <a:r>
              <a:rPr lang="fr-FR" dirty="0" smtClean="0"/>
              <a:t>Ingo </a:t>
            </a:r>
            <a:r>
              <a:rPr lang="fr-FR" dirty="0" err="1" smtClean="0"/>
              <a:t>Wardinski</a:t>
            </a:r>
            <a:r>
              <a:rPr lang="fr-FR" dirty="0" smtClean="0"/>
              <a:t>, </a:t>
            </a:r>
            <a:r>
              <a:rPr lang="fr-FR" dirty="0" err="1" smtClean="0"/>
              <a:t>Univ</a:t>
            </a:r>
            <a:r>
              <a:rPr lang="fr-FR" dirty="0" smtClean="0"/>
              <a:t>. Nantes / EOST, Strasbourg</a:t>
            </a:r>
          </a:p>
          <a:p>
            <a:r>
              <a:rPr lang="fr-FR" dirty="0" smtClean="0"/>
              <a:t>Chair candidates</a:t>
            </a:r>
          </a:p>
          <a:p>
            <a:pPr lvl="1"/>
            <a:r>
              <a:rPr lang="fr-FR" dirty="0" smtClean="0"/>
              <a:t>Patrick Alken, </a:t>
            </a:r>
            <a:r>
              <a:rPr lang="fr-FR" dirty="0" err="1" smtClean="0"/>
              <a:t>Univ</a:t>
            </a:r>
            <a:r>
              <a:rPr lang="fr-FR" dirty="0" smtClean="0"/>
              <a:t>. Colorado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109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smtClean="0"/>
              <a:t>Suggestions </a:t>
            </a:r>
            <a:r>
              <a:rPr lang="fr-FR" b="1" dirty="0" smtClean="0"/>
              <a:t>for IAGA/IASPEI 2021</a:t>
            </a:r>
            <a:endParaRPr lang="fr-FR" b="1" dirty="0"/>
          </a:p>
        </p:txBody>
      </p:sp>
      <p:sp>
        <p:nvSpPr>
          <p:cNvPr id="4" name="Rectangle 3"/>
          <p:cNvSpPr/>
          <p:nvPr/>
        </p:nvSpPr>
        <p:spPr>
          <a:xfrm>
            <a:off x="179512" y="2492896"/>
            <a:ext cx="89644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Exploring Earth’s magnetic field from space (Joint </a:t>
            </a:r>
            <a:r>
              <a:rPr lang="en-US" dirty="0" smtClean="0"/>
              <a:t>with DIV-1, 2, and 3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G. </a:t>
            </a:r>
            <a:r>
              <a:rPr lang="en-US" dirty="0" err="1" smtClean="0">
                <a:solidFill>
                  <a:srgbClr val="00B0F0"/>
                </a:solidFill>
              </a:rPr>
              <a:t>Hulot</a:t>
            </a:r>
            <a:r>
              <a:rPr lang="en-US" dirty="0" smtClean="0">
                <a:solidFill>
                  <a:srgbClr val="00B0F0"/>
                </a:solidFill>
              </a:rPr>
              <a:t> and C. </a:t>
            </a:r>
            <a:r>
              <a:rPr lang="en-US" dirty="0" err="1" smtClean="0">
                <a:solidFill>
                  <a:srgbClr val="00B0F0"/>
                </a:solidFill>
              </a:rPr>
              <a:t>Beggan</a:t>
            </a:r>
            <a:endParaRPr lang="en-US" dirty="0" smtClean="0">
              <a:solidFill>
                <a:srgbClr val="00B0F0"/>
              </a:solidFill>
            </a:endParaRPr>
          </a:p>
          <a:p>
            <a:pPr marL="342900" indent="-342900">
              <a:buAutoNum type="arabicPeriod" startAt="2"/>
            </a:pPr>
            <a:r>
              <a:rPr lang="en-US" dirty="0" smtClean="0"/>
              <a:t>Lithospheric field modelling </a:t>
            </a:r>
            <a:r>
              <a:rPr lang="en-US" dirty="0"/>
              <a:t>and </a:t>
            </a:r>
            <a:r>
              <a:rPr lang="en-US" dirty="0" smtClean="0"/>
              <a:t>tectonic </a:t>
            </a:r>
            <a:r>
              <a:rPr lang="en-US" dirty="0" smtClean="0"/>
              <a:t>implications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J. </a:t>
            </a:r>
            <a:r>
              <a:rPr lang="en-US" dirty="0" err="1" smtClean="0">
                <a:solidFill>
                  <a:srgbClr val="00B0F0"/>
                </a:solidFill>
              </a:rPr>
              <a:t>Dyment</a:t>
            </a:r>
            <a:r>
              <a:rPr lang="en-US" dirty="0" smtClean="0">
                <a:solidFill>
                  <a:srgbClr val="00B0F0"/>
                </a:solidFill>
              </a:rPr>
              <a:t> and V. </a:t>
            </a:r>
            <a:r>
              <a:rPr lang="en-US" dirty="0" err="1" smtClean="0">
                <a:solidFill>
                  <a:srgbClr val="00B0F0"/>
                </a:solidFill>
              </a:rPr>
              <a:t>Lesur</a:t>
            </a:r>
            <a:endParaRPr lang="en-US" dirty="0" smtClean="0">
              <a:solidFill>
                <a:srgbClr val="00B0F0"/>
              </a:solidFill>
            </a:endParaRPr>
          </a:p>
          <a:p>
            <a:pPr marL="342900" indent="-342900">
              <a:buAutoNum type="arabicPeriod" startAt="2"/>
            </a:pPr>
            <a:r>
              <a:rPr lang="en-US" dirty="0" smtClean="0"/>
              <a:t>Planetary </a:t>
            </a:r>
            <a:r>
              <a:rPr lang="en-US" dirty="0" smtClean="0"/>
              <a:t>magnetic fields and geomagnetic secular variation (</a:t>
            </a:r>
            <a:r>
              <a:rPr lang="en-US" dirty="0"/>
              <a:t>Joint with </a:t>
            </a:r>
            <a:r>
              <a:rPr lang="en-US" dirty="0" smtClean="0"/>
              <a:t>DIV-1 and </a:t>
            </a:r>
            <a:r>
              <a:rPr lang="en-US" dirty="0" smtClean="0"/>
              <a:t>SEDI)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W. Brown, I. </a:t>
            </a:r>
            <a:r>
              <a:rPr lang="en-US" dirty="0" err="1" smtClean="0">
                <a:solidFill>
                  <a:srgbClr val="00B0F0"/>
                </a:solidFill>
              </a:rPr>
              <a:t>Wardinski</a:t>
            </a:r>
            <a:r>
              <a:rPr lang="en-US" dirty="0" smtClean="0">
                <a:solidFill>
                  <a:srgbClr val="00B0F0"/>
                </a:solidFill>
              </a:rPr>
              <a:t>, and C. Finlay</a:t>
            </a:r>
            <a:endParaRPr lang="en-US" dirty="0" smtClean="0">
              <a:solidFill>
                <a:srgbClr val="00B0F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721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/>
              <a:t>Other</a:t>
            </a:r>
            <a:r>
              <a:rPr lang="fr-FR" b="1" dirty="0" smtClean="0"/>
              <a:t> business ?</a:t>
            </a: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04" y="1628800"/>
            <a:ext cx="8532440" cy="508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49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/>
              <a:t>Difference</a:t>
            </a:r>
            <a:r>
              <a:rPr lang="fr-FR" b="1" dirty="0" smtClean="0"/>
              <a:t> </a:t>
            </a:r>
            <a:r>
              <a:rPr lang="fr-FR" b="1" dirty="0" err="1" smtClean="0"/>
              <a:t>with</a:t>
            </a:r>
            <a:r>
              <a:rPr lang="fr-FR" b="1" dirty="0" smtClean="0"/>
              <a:t> CHAOS</a:t>
            </a:r>
            <a:endParaRPr lang="fr-FR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  <p:sp>
        <p:nvSpPr>
          <p:cNvPr id="5" name="ZoneTexte 4"/>
          <p:cNvSpPr txBox="1"/>
          <p:nvPr/>
        </p:nvSpPr>
        <p:spPr>
          <a:xfrm>
            <a:off x="457200" y="6453336"/>
            <a:ext cx="6651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Difference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IGRF and CHOAS for the </a:t>
            </a:r>
            <a:r>
              <a:rPr lang="fr-FR" dirty="0" err="1" smtClean="0"/>
              <a:t>declination</a:t>
            </a:r>
            <a:r>
              <a:rPr lang="fr-FR" dirty="0" smtClean="0"/>
              <a:t> in </a:t>
            </a:r>
            <a:r>
              <a:rPr lang="fr-FR" dirty="0" err="1" smtClean="0"/>
              <a:t>degrees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594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/>
              <a:t>Difference</a:t>
            </a:r>
            <a:r>
              <a:rPr lang="fr-FR" b="1" dirty="0" smtClean="0"/>
              <a:t> </a:t>
            </a:r>
            <a:r>
              <a:rPr lang="fr-FR" b="1" dirty="0" err="1" smtClean="0"/>
              <a:t>with</a:t>
            </a:r>
            <a:r>
              <a:rPr lang="fr-FR" b="1" dirty="0" smtClean="0"/>
              <a:t> CHAOS</a:t>
            </a:r>
            <a:endParaRPr lang="fr-FR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  <p:sp>
        <p:nvSpPr>
          <p:cNvPr id="5" name="ZoneTexte 4"/>
          <p:cNvSpPr txBox="1"/>
          <p:nvPr/>
        </p:nvSpPr>
        <p:spPr>
          <a:xfrm>
            <a:off x="457200" y="6453336"/>
            <a:ext cx="6451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Difference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IGRF and CHOAS for the </a:t>
            </a:r>
            <a:r>
              <a:rPr lang="fr-FR" dirty="0" err="1" smtClean="0"/>
              <a:t>declination</a:t>
            </a:r>
            <a:r>
              <a:rPr lang="fr-FR" dirty="0" smtClean="0"/>
              <a:t> in </a:t>
            </a:r>
            <a:r>
              <a:rPr lang="fr-FR" dirty="0" err="1" smtClean="0"/>
              <a:t>degrees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463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/>
              <a:t>Difference</a:t>
            </a:r>
            <a:r>
              <a:rPr lang="fr-FR" b="1" dirty="0" smtClean="0"/>
              <a:t> </a:t>
            </a:r>
            <a:r>
              <a:rPr lang="fr-FR" b="1" dirty="0" err="1" smtClean="0"/>
              <a:t>with</a:t>
            </a:r>
            <a:r>
              <a:rPr lang="fr-FR" b="1" dirty="0" smtClean="0"/>
              <a:t> CHAOS</a:t>
            </a:r>
            <a:endParaRPr lang="fr-FR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  <p:sp>
        <p:nvSpPr>
          <p:cNvPr id="5" name="ZoneTexte 4"/>
          <p:cNvSpPr txBox="1"/>
          <p:nvPr/>
        </p:nvSpPr>
        <p:spPr>
          <a:xfrm>
            <a:off x="457200" y="6453336"/>
            <a:ext cx="6451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Difference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IGRF and CHOAS for the </a:t>
            </a:r>
            <a:r>
              <a:rPr lang="fr-FR" dirty="0" err="1" smtClean="0"/>
              <a:t>declination</a:t>
            </a:r>
            <a:r>
              <a:rPr lang="fr-FR" dirty="0" smtClean="0"/>
              <a:t> in </a:t>
            </a:r>
            <a:r>
              <a:rPr lang="fr-FR" dirty="0" err="1" smtClean="0"/>
              <a:t>degrees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067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/>
              <a:t>Difference</a:t>
            </a:r>
            <a:r>
              <a:rPr lang="fr-FR" b="1" dirty="0" smtClean="0"/>
              <a:t> </a:t>
            </a:r>
            <a:r>
              <a:rPr lang="fr-FR" b="1" dirty="0" err="1" smtClean="0"/>
              <a:t>with</a:t>
            </a:r>
            <a:r>
              <a:rPr lang="fr-FR" b="1" dirty="0" smtClean="0"/>
              <a:t> CHAOS</a:t>
            </a:r>
            <a:endParaRPr lang="fr-FR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  <p:sp>
        <p:nvSpPr>
          <p:cNvPr id="5" name="ZoneTexte 4"/>
          <p:cNvSpPr txBox="1"/>
          <p:nvPr/>
        </p:nvSpPr>
        <p:spPr>
          <a:xfrm>
            <a:off x="457200" y="6453336"/>
            <a:ext cx="6451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Difference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IGRF and CHOAS for the </a:t>
            </a:r>
            <a:r>
              <a:rPr lang="fr-FR" dirty="0" err="1" smtClean="0"/>
              <a:t>declination</a:t>
            </a:r>
            <a:r>
              <a:rPr lang="fr-FR" dirty="0" smtClean="0"/>
              <a:t> in </a:t>
            </a:r>
            <a:r>
              <a:rPr lang="fr-FR" dirty="0" err="1" smtClean="0"/>
              <a:t>degrees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512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/>
              <a:t>Difference</a:t>
            </a:r>
            <a:r>
              <a:rPr lang="fr-FR" b="1" dirty="0" smtClean="0"/>
              <a:t> </a:t>
            </a:r>
            <a:r>
              <a:rPr lang="fr-FR" b="1" dirty="0" err="1" smtClean="0"/>
              <a:t>with</a:t>
            </a:r>
            <a:r>
              <a:rPr lang="fr-FR" b="1" dirty="0" smtClean="0"/>
              <a:t> CHAOS</a:t>
            </a:r>
            <a:endParaRPr lang="fr-FR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  <p:sp>
        <p:nvSpPr>
          <p:cNvPr id="5" name="ZoneTexte 4"/>
          <p:cNvSpPr txBox="1"/>
          <p:nvPr/>
        </p:nvSpPr>
        <p:spPr>
          <a:xfrm>
            <a:off x="457200" y="6453336"/>
            <a:ext cx="6451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Difference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IGRF and CHOAS for the </a:t>
            </a:r>
            <a:r>
              <a:rPr lang="fr-FR" dirty="0" err="1" smtClean="0"/>
              <a:t>declination</a:t>
            </a:r>
            <a:r>
              <a:rPr lang="fr-FR" dirty="0" smtClean="0"/>
              <a:t> in </a:t>
            </a:r>
            <a:r>
              <a:rPr lang="fr-FR" dirty="0" err="1" smtClean="0"/>
              <a:t>degrees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412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/>
              <a:t>Difference</a:t>
            </a:r>
            <a:r>
              <a:rPr lang="fr-FR" b="1" dirty="0" smtClean="0"/>
              <a:t> </a:t>
            </a:r>
            <a:r>
              <a:rPr lang="fr-FR" b="1" dirty="0" err="1" smtClean="0"/>
              <a:t>with</a:t>
            </a:r>
            <a:r>
              <a:rPr lang="fr-FR" b="1" dirty="0" smtClean="0"/>
              <a:t> CHAOS</a:t>
            </a:r>
            <a:endParaRPr lang="fr-FR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  <p:sp>
        <p:nvSpPr>
          <p:cNvPr id="5" name="ZoneTexte 4"/>
          <p:cNvSpPr txBox="1"/>
          <p:nvPr/>
        </p:nvSpPr>
        <p:spPr>
          <a:xfrm>
            <a:off x="457200" y="6453336"/>
            <a:ext cx="6451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Difference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IGRF and CHOAS for the </a:t>
            </a:r>
            <a:r>
              <a:rPr lang="fr-FR" dirty="0" err="1" smtClean="0"/>
              <a:t>declination</a:t>
            </a:r>
            <a:r>
              <a:rPr lang="fr-FR" dirty="0" smtClean="0"/>
              <a:t> in </a:t>
            </a:r>
            <a:r>
              <a:rPr lang="fr-FR" dirty="0" err="1" smtClean="0"/>
              <a:t>degrees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559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3101</TotalTime>
  <Words>1006</Words>
  <Application>Microsoft Office PowerPoint</Application>
  <PresentationFormat>On-screen Show (4:3)</PresentationFormat>
  <Paragraphs>148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Thème Office</vt:lpstr>
      <vt:lpstr>V-MOD BUSINESS MEETING</vt:lpstr>
      <vt:lpstr>AGENDA</vt:lpstr>
      <vt:lpstr>Report on IGRF-12</vt:lpstr>
      <vt:lpstr>Difference with CHAOS</vt:lpstr>
      <vt:lpstr>Difference with CHAOS</vt:lpstr>
      <vt:lpstr>Difference with CHAOS</vt:lpstr>
      <vt:lpstr>Difference with CHAOS</vt:lpstr>
      <vt:lpstr>Difference with CHAOS</vt:lpstr>
      <vt:lpstr>Difference with CHAOS</vt:lpstr>
      <vt:lpstr>Difference with CHAOS</vt:lpstr>
      <vt:lpstr>Difference with CHAOS</vt:lpstr>
      <vt:lpstr>Difference with CHAOS</vt:lpstr>
      <vt:lpstr>Difference with CHAOS</vt:lpstr>
      <vt:lpstr>PowerPoint Presentation</vt:lpstr>
      <vt:lpstr>PowerPoint Presentation</vt:lpstr>
      <vt:lpstr>PowerPoint Presentation</vt:lpstr>
      <vt:lpstr>Velocity of the dip poles</vt:lpstr>
      <vt:lpstr>Report on IGRF-12: Location of the North Dip Pole </vt:lpstr>
      <vt:lpstr>PowerPoint Presentation</vt:lpstr>
      <vt:lpstr>Report on IGRF-12 :RMS in 2019.0 </vt:lpstr>
      <vt:lpstr>WDMAM</vt:lpstr>
      <vt:lpstr>WDMAM : task force</vt:lpstr>
      <vt:lpstr>WDMAM: download</vt:lpstr>
      <vt:lpstr>Data available for field modelling</vt:lpstr>
      <vt:lpstr>Data available for field modelling</vt:lpstr>
      <vt:lpstr>IGRF-13 Plans</vt:lpstr>
      <vt:lpstr>IGRF-13 task force</vt:lpstr>
      <vt:lpstr>PowerPoint Presentation</vt:lpstr>
      <vt:lpstr>IGRF Coefficient Uncertainties</vt:lpstr>
      <vt:lpstr>Election of chair and co-chair</vt:lpstr>
      <vt:lpstr>Suggestions for IAGA/IASPEI 2021</vt:lpstr>
      <vt:lpstr>Other business 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OF V-MOD BUSINESS MEETING</dc:title>
  <dc:creator>Erwan</dc:creator>
  <cp:lastModifiedBy>palken</cp:lastModifiedBy>
  <cp:revision>75</cp:revision>
  <dcterms:created xsi:type="dcterms:W3CDTF">2013-08-28T20:26:25Z</dcterms:created>
  <dcterms:modified xsi:type="dcterms:W3CDTF">2019-07-15T00:46:59Z</dcterms:modified>
</cp:coreProperties>
</file>